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48" r:id="rId4"/>
    <p:sldMasterId id="2147483671" r:id="rId5"/>
  </p:sldMasterIdLst>
  <p:notesMasterIdLst>
    <p:notesMasterId r:id="rId17"/>
  </p:notesMasterIdLst>
  <p:handoutMasterIdLst>
    <p:handoutMasterId r:id="rId18"/>
  </p:handoutMasterIdLst>
  <p:sldIdLst>
    <p:sldId id="256" r:id="rId6"/>
    <p:sldId id="257" r:id="rId7"/>
    <p:sldId id="259" r:id="rId8"/>
    <p:sldId id="261" r:id="rId9"/>
    <p:sldId id="260" r:id="rId10"/>
    <p:sldId id="262" r:id="rId11"/>
    <p:sldId id="263" r:id="rId12"/>
    <p:sldId id="264" r:id="rId13"/>
    <p:sldId id="265" r:id="rId14"/>
    <p:sldId id="267" r:id="rId15"/>
    <p:sldId id="266" r:id="rId16"/>
  </p:sldIdLst>
  <p:sldSz cx="12198350" cy="6858000"/>
  <p:notesSz cx="6858000" cy="9144000"/>
  <p:embeddedFontLst>
    <p:embeddedFont>
      <p:font typeface="Aptos SemiBold" panose="020B0004020202020204" pitchFamily="34" charset="0"/>
      <p:bold r:id="rId19"/>
      <p:boldItalic r:id="rId20"/>
    </p:embeddedFont>
    <p:embeddedFont>
      <p:font typeface="Cambria Math" panose="02040503050406030204" pitchFamily="18" charset="0"/>
      <p:regular r:id="rId21"/>
    </p:embeddedFon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Minion" panose="020B0604020202020204"/>
      <p:regular r:id="rId26"/>
      <p:bold r:id="rId27"/>
      <p:italic r:id="rId28"/>
      <p:boldItalic r:id="rId29"/>
    </p:embeddedFont>
  </p:embeddedFontLst>
  <p:custDataLst>
    <p:tags r:id="rId30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>
        <p:scale>
          <a:sx n="100" d="100"/>
          <a:sy n="100" d="100"/>
        </p:scale>
        <p:origin x="930" y="396"/>
      </p:cViewPr>
      <p:guideLst>
        <p:guide orient="horz" pos="2160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-352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5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ags" Target="tags/tag1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B4A0B2-A9BE-4E58-B0F6-8BB0018793F6}" type="doc">
      <dgm:prSet loTypeId="urn:diagrams.loki3.com/Bracket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GB"/>
        </a:p>
      </dgm:t>
    </dgm:pt>
    <dgm:pt modelId="{CC88E08B-0006-41BD-8948-639BB26E6059}">
      <dgm:prSet/>
      <dgm:spPr/>
      <dgm:t>
        <a:bodyPr/>
        <a:lstStyle/>
        <a:p>
          <a:r>
            <a:rPr lang="nl-NL" dirty="0">
              <a:solidFill>
                <a:schemeClr val="bg2"/>
              </a:solidFill>
            </a:rPr>
            <a:t>Importance</a:t>
          </a:r>
          <a:endParaRPr lang="en-GB" dirty="0">
            <a:solidFill>
              <a:schemeClr val="bg2"/>
            </a:solidFill>
          </a:endParaRPr>
        </a:p>
      </dgm:t>
    </dgm:pt>
    <dgm:pt modelId="{AF48EC88-0504-41D7-9151-2A7F3506BE5A}" type="parTrans" cxnId="{40B593D4-21BC-428E-B2EF-FF5648C10466}">
      <dgm:prSet/>
      <dgm:spPr/>
      <dgm:t>
        <a:bodyPr/>
        <a:lstStyle/>
        <a:p>
          <a:endParaRPr lang="en-GB"/>
        </a:p>
      </dgm:t>
    </dgm:pt>
    <dgm:pt modelId="{CEE42929-A070-41A5-B833-73EC34AE7AC4}" type="sibTrans" cxnId="{40B593D4-21BC-428E-B2EF-FF5648C10466}">
      <dgm:prSet/>
      <dgm:spPr/>
      <dgm:t>
        <a:bodyPr/>
        <a:lstStyle/>
        <a:p>
          <a:endParaRPr lang="en-GB"/>
        </a:p>
      </dgm:t>
    </dgm:pt>
    <dgm:pt modelId="{60E35AD3-54F4-4A37-905E-CCFC88698ADF}">
      <dgm:prSet custT="1"/>
      <dgm:spPr/>
      <dgm:t>
        <a:bodyPr/>
        <a:lstStyle/>
        <a:p>
          <a:pPr>
            <a:buNone/>
          </a:pPr>
          <a:r>
            <a:rPr lang="nl-NL" sz="2400" dirty="0"/>
            <a:t>AI has revolutionized music analysis and learning.</a:t>
          </a:r>
          <a:endParaRPr lang="en-GB" sz="2400" dirty="0"/>
        </a:p>
      </dgm:t>
    </dgm:pt>
    <dgm:pt modelId="{DD843802-263C-4E18-B48F-AB0F2CA2D8F3}" type="parTrans" cxnId="{9E3130C2-FBBD-433F-A4F3-0EFAFEDC03C3}">
      <dgm:prSet/>
      <dgm:spPr/>
      <dgm:t>
        <a:bodyPr/>
        <a:lstStyle/>
        <a:p>
          <a:endParaRPr lang="en-GB"/>
        </a:p>
      </dgm:t>
    </dgm:pt>
    <dgm:pt modelId="{7A873F96-20B8-42BF-ACF0-42E4359A2E33}" type="sibTrans" cxnId="{9E3130C2-FBBD-433F-A4F3-0EFAFEDC03C3}">
      <dgm:prSet/>
      <dgm:spPr/>
      <dgm:t>
        <a:bodyPr/>
        <a:lstStyle/>
        <a:p>
          <a:endParaRPr lang="en-GB"/>
        </a:p>
      </dgm:t>
    </dgm:pt>
    <dgm:pt modelId="{969785FE-EF78-43D6-8440-3CA9676DF26B}">
      <dgm:prSet/>
      <dgm:spPr/>
      <dgm:t>
        <a:bodyPr/>
        <a:lstStyle/>
        <a:p>
          <a:r>
            <a:rPr lang="nl-NL" dirty="0">
              <a:solidFill>
                <a:schemeClr val="bg2"/>
              </a:solidFill>
            </a:rPr>
            <a:t>Objective</a:t>
          </a:r>
          <a:endParaRPr lang="en-GB" dirty="0">
            <a:solidFill>
              <a:schemeClr val="bg2"/>
            </a:solidFill>
          </a:endParaRPr>
        </a:p>
      </dgm:t>
    </dgm:pt>
    <dgm:pt modelId="{182B0F74-E028-4ABF-B157-6D1EF4108654}" type="parTrans" cxnId="{05B92BF8-4E51-4DC9-81A7-E8AC67615EEF}">
      <dgm:prSet/>
      <dgm:spPr/>
      <dgm:t>
        <a:bodyPr/>
        <a:lstStyle/>
        <a:p>
          <a:endParaRPr lang="en-GB"/>
        </a:p>
      </dgm:t>
    </dgm:pt>
    <dgm:pt modelId="{A7490539-186C-4E88-823F-EA9DEA9AA7AD}" type="sibTrans" cxnId="{05B92BF8-4E51-4DC9-81A7-E8AC67615EEF}">
      <dgm:prSet/>
      <dgm:spPr/>
      <dgm:t>
        <a:bodyPr/>
        <a:lstStyle/>
        <a:p>
          <a:endParaRPr lang="en-GB"/>
        </a:p>
      </dgm:t>
    </dgm:pt>
    <dgm:pt modelId="{BC04934B-141C-48B8-9303-C6C2402DAF73}">
      <dgm:prSet custT="1"/>
      <dgm:spPr/>
      <dgm:t>
        <a:bodyPr/>
        <a:lstStyle/>
        <a:p>
          <a:pPr>
            <a:buNone/>
          </a:pPr>
          <a:r>
            <a:rPr lang="nl-NL" sz="2800" dirty="0"/>
            <a:t>To develop a system to accurately transcribe guitar melodies into tablature using audio processing techniques.</a:t>
          </a:r>
          <a:endParaRPr lang="en-GB" sz="2800" dirty="0"/>
        </a:p>
      </dgm:t>
    </dgm:pt>
    <dgm:pt modelId="{DBF9DC34-9C43-4612-BA41-75D4E5DAD034}" type="parTrans" cxnId="{2CE8E2D2-FA9A-4D41-8C0B-E3A9B3DAFAE9}">
      <dgm:prSet/>
      <dgm:spPr/>
      <dgm:t>
        <a:bodyPr/>
        <a:lstStyle/>
        <a:p>
          <a:endParaRPr lang="en-GB"/>
        </a:p>
      </dgm:t>
    </dgm:pt>
    <dgm:pt modelId="{D6EDC509-88B0-403B-9E7A-F149EA6040CB}" type="sibTrans" cxnId="{2CE8E2D2-FA9A-4D41-8C0B-E3A9B3DAFAE9}">
      <dgm:prSet/>
      <dgm:spPr/>
      <dgm:t>
        <a:bodyPr/>
        <a:lstStyle/>
        <a:p>
          <a:endParaRPr lang="en-GB"/>
        </a:p>
      </dgm:t>
    </dgm:pt>
    <dgm:pt modelId="{2639CB10-F32D-4B07-BC83-921D9F58055E}">
      <dgm:prSet custT="1"/>
      <dgm:spPr/>
      <dgm:t>
        <a:bodyPr/>
        <a:lstStyle/>
        <a:p>
          <a:pPr>
            <a:buNone/>
          </a:pPr>
          <a:r>
            <a:rPr lang="nl-NL" sz="2400" dirty="0"/>
            <a:t>Accurate transcription systems can help musicians learn solos, producers analyze compositions, and researchers study music theory.</a:t>
          </a:r>
          <a:endParaRPr lang="en-GB" sz="2400" dirty="0"/>
        </a:p>
      </dgm:t>
    </dgm:pt>
    <dgm:pt modelId="{7D05D408-8567-470D-8E51-5D31466FAA3C}" type="sibTrans" cxnId="{13BD2DBA-5ACE-46D1-8615-E7947B033875}">
      <dgm:prSet/>
      <dgm:spPr/>
      <dgm:t>
        <a:bodyPr/>
        <a:lstStyle/>
        <a:p>
          <a:endParaRPr lang="en-GB"/>
        </a:p>
      </dgm:t>
    </dgm:pt>
    <dgm:pt modelId="{E7CEC136-51E2-4A2F-B46E-2F8BDEE6E588}" type="parTrans" cxnId="{13BD2DBA-5ACE-46D1-8615-E7947B033875}">
      <dgm:prSet/>
      <dgm:spPr/>
      <dgm:t>
        <a:bodyPr/>
        <a:lstStyle/>
        <a:p>
          <a:endParaRPr lang="en-GB"/>
        </a:p>
      </dgm:t>
    </dgm:pt>
    <dgm:pt modelId="{77519B2C-BFDB-47DE-BD39-B9AC4BEF92B1}" type="pres">
      <dgm:prSet presAssocID="{F0B4A0B2-A9BE-4E58-B0F6-8BB0018793F6}" presName="Name0" presStyleCnt="0">
        <dgm:presLayoutVars>
          <dgm:dir/>
          <dgm:animLvl val="lvl"/>
          <dgm:resizeHandles val="exact"/>
        </dgm:presLayoutVars>
      </dgm:prSet>
      <dgm:spPr/>
    </dgm:pt>
    <dgm:pt modelId="{4E9A9EB3-270C-46AC-9B42-5E0C733FA848}" type="pres">
      <dgm:prSet presAssocID="{969785FE-EF78-43D6-8440-3CA9676DF26B}" presName="linNode" presStyleCnt="0"/>
      <dgm:spPr/>
    </dgm:pt>
    <dgm:pt modelId="{4891BAF9-1CD7-4324-851A-96C566158F1A}" type="pres">
      <dgm:prSet presAssocID="{969785FE-EF78-43D6-8440-3CA9676DF26B}" presName="parTx" presStyleLbl="revTx" presStyleIdx="0" presStyleCnt="2">
        <dgm:presLayoutVars>
          <dgm:chMax val="1"/>
          <dgm:bulletEnabled val="1"/>
        </dgm:presLayoutVars>
      </dgm:prSet>
      <dgm:spPr/>
    </dgm:pt>
    <dgm:pt modelId="{194F2C6A-A665-482B-88DE-56A8EE475C83}" type="pres">
      <dgm:prSet presAssocID="{969785FE-EF78-43D6-8440-3CA9676DF26B}" presName="bracket" presStyleLbl="parChTrans1D1" presStyleIdx="0" presStyleCnt="2"/>
      <dgm:spPr/>
    </dgm:pt>
    <dgm:pt modelId="{AC84FB0C-52BD-408A-AFC2-B2412438C51F}" type="pres">
      <dgm:prSet presAssocID="{969785FE-EF78-43D6-8440-3CA9676DF26B}" presName="spH" presStyleCnt="0"/>
      <dgm:spPr/>
    </dgm:pt>
    <dgm:pt modelId="{8D461B74-9A66-4BA9-AD31-A1180A83B58F}" type="pres">
      <dgm:prSet presAssocID="{969785FE-EF78-43D6-8440-3CA9676DF26B}" presName="desTx" presStyleLbl="node1" presStyleIdx="0" presStyleCnt="2">
        <dgm:presLayoutVars>
          <dgm:bulletEnabled val="1"/>
        </dgm:presLayoutVars>
      </dgm:prSet>
      <dgm:spPr/>
    </dgm:pt>
    <dgm:pt modelId="{029DCF9C-E0F8-48D0-916D-C9FA8571AC7B}" type="pres">
      <dgm:prSet presAssocID="{A7490539-186C-4E88-823F-EA9DEA9AA7AD}" presName="spV" presStyleCnt="0"/>
      <dgm:spPr/>
    </dgm:pt>
    <dgm:pt modelId="{26B00C31-6D8B-423A-8DFB-1C3BB76DCE44}" type="pres">
      <dgm:prSet presAssocID="{CC88E08B-0006-41BD-8948-639BB26E6059}" presName="linNode" presStyleCnt="0"/>
      <dgm:spPr/>
    </dgm:pt>
    <dgm:pt modelId="{455D3405-88E9-499B-8CCE-F844E0D10181}" type="pres">
      <dgm:prSet presAssocID="{CC88E08B-0006-41BD-8948-639BB26E6059}" presName="parTx" presStyleLbl="revTx" presStyleIdx="1" presStyleCnt="2">
        <dgm:presLayoutVars>
          <dgm:chMax val="1"/>
          <dgm:bulletEnabled val="1"/>
        </dgm:presLayoutVars>
      </dgm:prSet>
      <dgm:spPr/>
    </dgm:pt>
    <dgm:pt modelId="{92E87441-A4FF-4EF2-ADF0-C89AF1AF05E6}" type="pres">
      <dgm:prSet presAssocID="{CC88E08B-0006-41BD-8948-639BB26E6059}" presName="bracket" presStyleLbl="parChTrans1D1" presStyleIdx="1" presStyleCnt="2"/>
      <dgm:spPr/>
    </dgm:pt>
    <dgm:pt modelId="{8AEE50CE-E6D7-4E65-81F0-7573284EC8E0}" type="pres">
      <dgm:prSet presAssocID="{CC88E08B-0006-41BD-8948-639BB26E6059}" presName="spH" presStyleCnt="0"/>
      <dgm:spPr/>
    </dgm:pt>
    <dgm:pt modelId="{3D2112D8-CBFA-4A0F-8CA8-520EB3E30C75}" type="pres">
      <dgm:prSet presAssocID="{CC88E08B-0006-41BD-8948-639BB26E6059}" presName="desTx" presStyleLbl="node1" presStyleIdx="1" presStyleCnt="2">
        <dgm:presLayoutVars>
          <dgm:bulletEnabled val="1"/>
        </dgm:presLayoutVars>
      </dgm:prSet>
      <dgm:spPr/>
    </dgm:pt>
  </dgm:ptLst>
  <dgm:cxnLst>
    <dgm:cxn modelId="{8F03AE10-5728-48CE-8E36-2BD93C533B8A}" type="presOf" srcId="{F0B4A0B2-A9BE-4E58-B0F6-8BB0018793F6}" destId="{77519B2C-BFDB-47DE-BD39-B9AC4BEF92B1}" srcOrd="0" destOrd="0" presId="urn:diagrams.loki3.com/BracketList"/>
    <dgm:cxn modelId="{3E7ECA25-10DA-475C-AE2D-1BD8C2715F94}" type="presOf" srcId="{BC04934B-141C-48B8-9303-C6C2402DAF73}" destId="{8D461B74-9A66-4BA9-AD31-A1180A83B58F}" srcOrd="0" destOrd="0" presId="urn:diagrams.loki3.com/BracketList"/>
    <dgm:cxn modelId="{541DC531-AE25-4362-8C63-6288B8243742}" type="presOf" srcId="{969785FE-EF78-43D6-8440-3CA9676DF26B}" destId="{4891BAF9-1CD7-4324-851A-96C566158F1A}" srcOrd="0" destOrd="0" presId="urn:diagrams.loki3.com/BracketList"/>
    <dgm:cxn modelId="{4F7B1774-79EA-47D2-8F9B-C7770C5B7FF6}" type="presOf" srcId="{2639CB10-F32D-4B07-BC83-921D9F58055E}" destId="{3D2112D8-CBFA-4A0F-8CA8-520EB3E30C75}" srcOrd="0" destOrd="1" presId="urn:diagrams.loki3.com/BracketList"/>
    <dgm:cxn modelId="{13BD2DBA-5ACE-46D1-8615-E7947B033875}" srcId="{CC88E08B-0006-41BD-8948-639BB26E6059}" destId="{2639CB10-F32D-4B07-BC83-921D9F58055E}" srcOrd="1" destOrd="0" parTransId="{E7CEC136-51E2-4A2F-B46E-2F8BDEE6E588}" sibTransId="{7D05D408-8567-470D-8E51-5D31466FAA3C}"/>
    <dgm:cxn modelId="{8FB88BC1-060C-4CE3-A714-5AD112F9303E}" type="presOf" srcId="{60E35AD3-54F4-4A37-905E-CCFC88698ADF}" destId="{3D2112D8-CBFA-4A0F-8CA8-520EB3E30C75}" srcOrd="0" destOrd="0" presId="urn:diagrams.loki3.com/BracketList"/>
    <dgm:cxn modelId="{9E3130C2-FBBD-433F-A4F3-0EFAFEDC03C3}" srcId="{CC88E08B-0006-41BD-8948-639BB26E6059}" destId="{60E35AD3-54F4-4A37-905E-CCFC88698ADF}" srcOrd="0" destOrd="0" parTransId="{DD843802-263C-4E18-B48F-AB0F2CA2D8F3}" sibTransId="{7A873F96-20B8-42BF-ACF0-42E4359A2E33}"/>
    <dgm:cxn modelId="{50836ACE-6159-4E84-A7D4-1A001D2B5EA1}" type="presOf" srcId="{CC88E08B-0006-41BD-8948-639BB26E6059}" destId="{455D3405-88E9-499B-8CCE-F844E0D10181}" srcOrd="0" destOrd="0" presId="urn:diagrams.loki3.com/BracketList"/>
    <dgm:cxn modelId="{2CE8E2D2-FA9A-4D41-8C0B-E3A9B3DAFAE9}" srcId="{969785FE-EF78-43D6-8440-3CA9676DF26B}" destId="{BC04934B-141C-48B8-9303-C6C2402DAF73}" srcOrd="0" destOrd="0" parTransId="{DBF9DC34-9C43-4612-BA41-75D4E5DAD034}" sibTransId="{D6EDC509-88B0-403B-9E7A-F149EA6040CB}"/>
    <dgm:cxn modelId="{40B593D4-21BC-428E-B2EF-FF5648C10466}" srcId="{F0B4A0B2-A9BE-4E58-B0F6-8BB0018793F6}" destId="{CC88E08B-0006-41BD-8948-639BB26E6059}" srcOrd="1" destOrd="0" parTransId="{AF48EC88-0504-41D7-9151-2A7F3506BE5A}" sibTransId="{CEE42929-A070-41A5-B833-73EC34AE7AC4}"/>
    <dgm:cxn modelId="{05B92BF8-4E51-4DC9-81A7-E8AC67615EEF}" srcId="{F0B4A0B2-A9BE-4E58-B0F6-8BB0018793F6}" destId="{969785FE-EF78-43D6-8440-3CA9676DF26B}" srcOrd="0" destOrd="0" parTransId="{182B0F74-E028-4ABF-B157-6D1EF4108654}" sibTransId="{A7490539-186C-4E88-823F-EA9DEA9AA7AD}"/>
    <dgm:cxn modelId="{37BB1C36-54C1-4C48-B1F2-BE6B05C94D82}" type="presParOf" srcId="{77519B2C-BFDB-47DE-BD39-B9AC4BEF92B1}" destId="{4E9A9EB3-270C-46AC-9B42-5E0C733FA848}" srcOrd="0" destOrd="0" presId="urn:diagrams.loki3.com/BracketList"/>
    <dgm:cxn modelId="{95126CC8-EE08-46E1-B073-2B3B8CAA819E}" type="presParOf" srcId="{4E9A9EB3-270C-46AC-9B42-5E0C733FA848}" destId="{4891BAF9-1CD7-4324-851A-96C566158F1A}" srcOrd="0" destOrd="0" presId="urn:diagrams.loki3.com/BracketList"/>
    <dgm:cxn modelId="{C3916336-7B74-4C95-80BF-C48F5E75793D}" type="presParOf" srcId="{4E9A9EB3-270C-46AC-9B42-5E0C733FA848}" destId="{194F2C6A-A665-482B-88DE-56A8EE475C83}" srcOrd="1" destOrd="0" presId="urn:diagrams.loki3.com/BracketList"/>
    <dgm:cxn modelId="{8A7F1DC5-6546-45E2-9606-E5B144375BF9}" type="presParOf" srcId="{4E9A9EB3-270C-46AC-9B42-5E0C733FA848}" destId="{AC84FB0C-52BD-408A-AFC2-B2412438C51F}" srcOrd="2" destOrd="0" presId="urn:diagrams.loki3.com/BracketList"/>
    <dgm:cxn modelId="{2B36CEB4-3BE9-4649-BF73-DDD6845DD6A1}" type="presParOf" srcId="{4E9A9EB3-270C-46AC-9B42-5E0C733FA848}" destId="{8D461B74-9A66-4BA9-AD31-A1180A83B58F}" srcOrd="3" destOrd="0" presId="urn:diagrams.loki3.com/BracketList"/>
    <dgm:cxn modelId="{F62133EC-2AD7-4175-A305-742BA97C7631}" type="presParOf" srcId="{77519B2C-BFDB-47DE-BD39-B9AC4BEF92B1}" destId="{029DCF9C-E0F8-48D0-916D-C9FA8571AC7B}" srcOrd="1" destOrd="0" presId="urn:diagrams.loki3.com/BracketList"/>
    <dgm:cxn modelId="{BEB16EBC-D31C-4635-97BB-D6559B079BD3}" type="presParOf" srcId="{77519B2C-BFDB-47DE-BD39-B9AC4BEF92B1}" destId="{26B00C31-6D8B-423A-8DFB-1C3BB76DCE44}" srcOrd="2" destOrd="0" presId="urn:diagrams.loki3.com/BracketList"/>
    <dgm:cxn modelId="{AA233FED-6C22-4347-979D-E71968CBA06C}" type="presParOf" srcId="{26B00C31-6D8B-423A-8DFB-1C3BB76DCE44}" destId="{455D3405-88E9-499B-8CCE-F844E0D10181}" srcOrd="0" destOrd="0" presId="urn:diagrams.loki3.com/BracketList"/>
    <dgm:cxn modelId="{E245DEC0-146C-40F9-82A1-55697C50649D}" type="presParOf" srcId="{26B00C31-6D8B-423A-8DFB-1C3BB76DCE44}" destId="{92E87441-A4FF-4EF2-ADF0-C89AF1AF05E6}" srcOrd="1" destOrd="0" presId="urn:diagrams.loki3.com/BracketList"/>
    <dgm:cxn modelId="{6FE05F52-AEA3-458F-B6C8-0B5E8AE9A1ED}" type="presParOf" srcId="{26B00C31-6D8B-423A-8DFB-1C3BB76DCE44}" destId="{8AEE50CE-E6D7-4E65-81F0-7573284EC8E0}" srcOrd="2" destOrd="0" presId="urn:diagrams.loki3.com/BracketList"/>
    <dgm:cxn modelId="{84D3955F-94CD-4BBA-AEA0-FD42A4707B45}" type="presParOf" srcId="{26B00C31-6D8B-423A-8DFB-1C3BB76DCE44}" destId="{3D2112D8-CBFA-4A0F-8CA8-520EB3E30C7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93D9BDF-6313-40FA-A6F2-C726DF3C4146}" type="doc">
      <dgm:prSet loTypeId="urn:microsoft.com/office/officeart/2005/8/layout/hProcess1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C87AAB88-6AE1-422B-91F2-20E2508F89E9}">
      <dgm:prSet custT="1"/>
      <dgm:spPr/>
      <dgm:t>
        <a:bodyPr/>
        <a:lstStyle/>
        <a:p>
          <a:r>
            <a:rPr lang="nl-NL" sz="2400" dirty="0">
              <a:solidFill>
                <a:schemeClr val="bg2"/>
              </a:solidFill>
            </a:rPr>
            <a:t>Isolating the guitar from other instruments.</a:t>
          </a:r>
          <a:endParaRPr lang="en-GB" sz="2400" dirty="0">
            <a:solidFill>
              <a:schemeClr val="bg2"/>
            </a:solidFill>
          </a:endParaRPr>
        </a:p>
      </dgm:t>
    </dgm:pt>
    <dgm:pt modelId="{0A21DC50-A92E-4570-8E17-3948A7046BB3}" type="parTrans" cxnId="{C8F231D8-F787-4E3E-B6F9-AC68C1232DB5}">
      <dgm:prSet/>
      <dgm:spPr/>
      <dgm:t>
        <a:bodyPr/>
        <a:lstStyle/>
        <a:p>
          <a:endParaRPr lang="en-GB"/>
        </a:p>
      </dgm:t>
    </dgm:pt>
    <dgm:pt modelId="{B446A459-5384-46E1-B20C-2904F663E1BE}" type="sibTrans" cxnId="{C8F231D8-F787-4E3E-B6F9-AC68C1232DB5}">
      <dgm:prSet/>
      <dgm:spPr/>
      <dgm:t>
        <a:bodyPr/>
        <a:lstStyle/>
        <a:p>
          <a:endParaRPr lang="en-GB"/>
        </a:p>
      </dgm:t>
    </dgm:pt>
    <dgm:pt modelId="{60AAB533-4194-4724-8D95-985EF6EFFE59}">
      <dgm:prSet custT="1"/>
      <dgm:spPr/>
      <dgm:t>
        <a:bodyPr/>
        <a:lstStyle/>
        <a:p>
          <a:r>
            <a:rPr lang="nl-NL" sz="2400" dirty="0">
              <a:solidFill>
                <a:schemeClr val="bg2"/>
              </a:solidFill>
            </a:rPr>
            <a:t>Accurately detecting notes in complex recordings.</a:t>
          </a:r>
          <a:endParaRPr lang="en-GB" sz="2400" dirty="0">
            <a:solidFill>
              <a:schemeClr val="bg2"/>
            </a:solidFill>
          </a:endParaRPr>
        </a:p>
      </dgm:t>
    </dgm:pt>
    <dgm:pt modelId="{25CAFADC-E0CD-4AFB-AF42-8D1C4EF5A2C8}" type="parTrans" cxnId="{FD013811-C2DA-47F0-BE26-E9FCA24482DC}">
      <dgm:prSet/>
      <dgm:spPr/>
      <dgm:t>
        <a:bodyPr/>
        <a:lstStyle/>
        <a:p>
          <a:endParaRPr lang="en-GB"/>
        </a:p>
      </dgm:t>
    </dgm:pt>
    <dgm:pt modelId="{2453B6B3-79ED-4011-8FB2-CE1BF493740A}" type="sibTrans" cxnId="{FD013811-C2DA-47F0-BE26-E9FCA24482DC}">
      <dgm:prSet/>
      <dgm:spPr/>
      <dgm:t>
        <a:bodyPr/>
        <a:lstStyle/>
        <a:p>
          <a:endParaRPr lang="en-GB"/>
        </a:p>
      </dgm:t>
    </dgm:pt>
    <dgm:pt modelId="{D3E4492E-3A09-4C87-8C2D-1D514EDF10C4}">
      <dgm:prSet custT="1"/>
      <dgm:spPr/>
      <dgm:t>
        <a:bodyPr/>
        <a:lstStyle/>
        <a:p>
          <a:r>
            <a:rPr lang="nl-NL" sz="2400" dirty="0">
              <a:solidFill>
                <a:schemeClr val="bg2"/>
              </a:solidFill>
            </a:rPr>
            <a:t>Mapping detected notes to guitar strings and frets.</a:t>
          </a:r>
          <a:endParaRPr lang="en-GB" sz="2400" dirty="0">
            <a:solidFill>
              <a:schemeClr val="bg2"/>
            </a:solidFill>
          </a:endParaRPr>
        </a:p>
      </dgm:t>
    </dgm:pt>
    <dgm:pt modelId="{E56F9E8A-3875-4C0A-98CE-BE8129540241}" type="parTrans" cxnId="{0395EDC4-0FC2-4FC9-BE82-E381B1BC2FEE}">
      <dgm:prSet/>
      <dgm:spPr/>
      <dgm:t>
        <a:bodyPr/>
        <a:lstStyle/>
        <a:p>
          <a:endParaRPr lang="en-GB"/>
        </a:p>
      </dgm:t>
    </dgm:pt>
    <dgm:pt modelId="{35740164-E0E1-4194-B3F5-1BB424D519A0}" type="sibTrans" cxnId="{0395EDC4-0FC2-4FC9-BE82-E381B1BC2FEE}">
      <dgm:prSet/>
      <dgm:spPr/>
      <dgm:t>
        <a:bodyPr/>
        <a:lstStyle/>
        <a:p>
          <a:endParaRPr lang="en-GB"/>
        </a:p>
      </dgm:t>
    </dgm:pt>
    <dgm:pt modelId="{537E547E-D3A9-49AF-90C1-9209CC469AC7}">
      <dgm:prSet custT="1"/>
      <dgm:spPr/>
      <dgm:t>
        <a:bodyPr/>
        <a:lstStyle/>
        <a:p>
          <a:r>
            <a:rPr lang="nl-NL" sz="2400" dirty="0">
              <a:solidFill>
                <a:schemeClr val="bg2"/>
              </a:solidFill>
            </a:rPr>
            <a:t>Select an audio file that includes (rock) guitar.</a:t>
          </a:r>
          <a:endParaRPr lang="en-GB" sz="2400" dirty="0">
            <a:solidFill>
              <a:schemeClr val="bg2"/>
            </a:solidFill>
          </a:endParaRPr>
        </a:p>
      </dgm:t>
    </dgm:pt>
    <dgm:pt modelId="{165BA121-BC05-47D2-BDCA-CC20845C8A43}" type="parTrans" cxnId="{806D978C-3A4E-4548-9882-C1A6E2C7C040}">
      <dgm:prSet/>
      <dgm:spPr/>
      <dgm:t>
        <a:bodyPr/>
        <a:lstStyle/>
        <a:p>
          <a:endParaRPr lang="en-GB"/>
        </a:p>
      </dgm:t>
    </dgm:pt>
    <dgm:pt modelId="{F27CB738-4F7B-4080-98B5-9E1C737D8168}" type="sibTrans" cxnId="{806D978C-3A4E-4548-9882-C1A6E2C7C040}">
      <dgm:prSet/>
      <dgm:spPr/>
      <dgm:t>
        <a:bodyPr/>
        <a:lstStyle/>
        <a:p>
          <a:endParaRPr lang="en-GB"/>
        </a:p>
      </dgm:t>
    </dgm:pt>
    <dgm:pt modelId="{8864C290-435E-44F3-9454-875E856E8DCD}" type="pres">
      <dgm:prSet presAssocID="{593D9BDF-6313-40FA-A6F2-C726DF3C4146}" presName="Name0" presStyleCnt="0">
        <dgm:presLayoutVars>
          <dgm:dir/>
          <dgm:resizeHandles val="exact"/>
        </dgm:presLayoutVars>
      </dgm:prSet>
      <dgm:spPr/>
    </dgm:pt>
    <dgm:pt modelId="{B95071C6-3ACD-4463-81CD-5A2487CF2194}" type="pres">
      <dgm:prSet presAssocID="{593D9BDF-6313-40FA-A6F2-C726DF3C4146}" presName="arrow" presStyleLbl="bgShp" presStyleIdx="0" presStyleCnt="1"/>
      <dgm:spPr/>
    </dgm:pt>
    <dgm:pt modelId="{8991D059-1FFF-4F0F-93B6-446ED92DCA57}" type="pres">
      <dgm:prSet presAssocID="{593D9BDF-6313-40FA-A6F2-C726DF3C4146}" presName="points" presStyleCnt="0"/>
      <dgm:spPr/>
    </dgm:pt>
    <dgm:pt modelId="{547C6D10-9560-4F26-895B-262764CAA3B0}" type="pres">
      <dgm:prSet presAssocID="{537E547E-D3A9-49AF-90C1-9209CC469AC7}" presName="compositeA" presStyleCnt="0"/>
      <dgm:spPr/>
    </dgm:pt>
    <dgm:pt modelId="{64F8BEE8-A1D7-4FEB-944B-23C461925C94}" type="pres">
      <dgm:prSet presAssocID="{537E547E-D3A9-49AF-90C1-9209CC469AC7}" presName="textA" presStyleLbl="revTx" presStyleIdx="0" presStyleCnt="4" custScaleX="125245">
        <dgm:presLayoutVars>
          <dgm:bulletEnabled val="1"/>
        </dgm:presLayoutVars>
      </dgm:prSet>
      <dgm:spPr/>
    </dgm:pt>
    <dgm:pt modelId="{03CAC523-F93C-45F3-B817-2F83C7475288}" type="pres">
      <dgm:prSet presAssocID="{537E547E-D3A9-49AF-90C1-9209CC469AC7}" presName="circleA" presStyleLbl="node1" presStyleIdx="0" presStyleCnt="4"/>
      <dgm:spPr/>
    </dgm:pt>
    <dgm:pt modelId="{53F1684B-6D14-49A3-8ECE-0A42186ADC11}" type="pres">
      <dgm:prSet presAssocID="{537E547E-D3A9-49AF-90C1-9209CC469AC7}" presName="spaceA" presStyleCnt="0"/>
      <dgm:spPr/>
    </dgm:pt>
    <dgm:pt modelId="{533CFD8B-8617-4001-8B0B-742200E47D42}" type="pres">
      <dgm:prSet presAssocID="{F27CB738-4F7B-4080-98B5-9E1C737D8168}" presName="space" presStyleCnt="0"/>
      <dgm:spPr/>
    </dgm:pt>
    <dgm:pt modelId="{A575F7A4-BAF5-4A2D-9C73-08954BD29E51}" type="pres">
      <dgm:prSet presAssocID="{C87AAB88-6AE1-422B-91F2-20E2508F89E9}" presName="compositeB" presStyleCnt="0"/>
      <dgm:spPr/>
    </dgm:pt>
    <dgm:pt modelId="{9AC0E64D-8B86-4B13-8AB1-D4D8913BC821}" type="pres">
      <dgm:prSet presAssocID="{C87AAB88-6AE1-422B-91F2-20E2508F89E9}" presName="textB" presStyleLbl="revTx" presStyleIdx="1" presStyleCnt="4" custScaleX="114838">
        <dgm:presLayoutVars>
          <dgm:bulletEnabled val="1"/>
        </dgm:presLayoutVars>
      </dgm:prSet>
      <dgm:spPr/>
    </dgm:pt>
    <dgm:pt modelId="{B6ECB340-672F-4FAD-81E2-94C0DBA618F8}" type="pres">
      <dgm:prSet presAssocID="{C87AAB88-6AE1-422B-91F2-20E2508F89E9}" presName="circleB" presStyleLbl="node1" presStyleIdx="1" presStyleCnt="4"/>
      <dgm:spPr/>
    </dgm:pt>
    <dgm:pt modelId="{45BE7463-48D2-4022-B29F-15EE375FD1CF}" type="pres">
      <dgm:prSet presAssocID="{C87AAB88-6AE1-422B-91F2-20E2508F89E9}" presName="spaceB" presStyleCnt="0"/>
      <dgm:spPr/>
    </dgm:pt>
    <dgm:pt modelId="{444610BC-CA05-4CCB-A451-EBD733FA2697}" type="pres">
      <dgm:prSet presAssocID="{B446A459-5384-46E1-B20C-2904F663E1BE}" presName="space" presStyleCnt="0"/>
      <dgm:spPr/>
    </dgm:pt>
    <dgm:pt modelId="{F99DC888-94F1-40F8-B5FC-D064E59B9250}" type="pres">
      <dgm:prSet presAssocID="{60AAB533-4194-4724-8D95-985EF6EFFE59}" presName="compositeA" presStyleCnt="0"/>
      <dgm:spPr/>
    </dgm:pt>
    <dgm:pt modelId="{827B28AA-723E-44B6-8AD6-91B0497A5E7B}" type="pres">
      <dgm:prSet presAssocID="{60AAB533-4194-4724-8D95-985EF6EFFE59}" presName="textA" presStyleLbl="revTx" presStyleIdx="2" presStyleCnt="4">
        <dgm:presLayoutVars>
          <dgm:bulletEnabled val="1"/>
        </dgm:presLayoutVars>
      </dgm:prSet>
      <dgm:spPr/>
    </dgm:pt>
    <dgm:pt modelId="{0339BFEA-7A56-4175-849E-4E707DFE00AC}" type="pres">
      <dgm:prSet presAssocID="{60AAB533-4194-4724-8D95-985EF6EFFE59}" presName="circleA" presStyleLbl="node1" presStyleIdx="2" presStyleCnt="4"/>
      <dgm:spPr/>
    </dgm:pt>
    <dgm:pt modelId="{33E17D5C-68CF-428F-9C9C-9AB57323D25F}" type="pres">
      <dgm:prSet presAssocID="{60AAB533-4194-4724-8D95-985EF6EFFE59}" presName="spaceA" presStyleCnt="0"/>
      <dgm:spPr/>
    </dgm:pt>
    <dgm:pt modelId="{1770F9D9-E9C6-4BED-B25D-83BC64FCA3F8}" type="pres">
      <dgm:prSet presAssocID="{2453B6B3-79ED-4011-8FB2-CE1BF493740A}" presName="space" presStyleCnt="0"/>
      <dgm:spPr/>
    </dgm:pt>
    <dgm:pt modelId="{0ED935EE-A0A7-4D0E-8438-0FD1FC6C5C5F}" type="pres">
      <dgm:prSet presAssocID="{D3E4492E-3A09-4C87-8C2D-1D514EDF10C4}" presName="compositeB" presStyleCnt="0"/>
      <dgm:spPr/>
    </dgm:pt>
    <dgm:pt modelId="{A8B8221B-CA80-4ECD-B65E-5A75BB50EC08}" type="pres">
      <dgm:prSet presAssocID="{D3E4492E-3A09-4C87-8C2D-1D514EDF10C4}" presName="textB" presStyleLbl="revTx" presStyleIdx="3" presStyleCnt="4">
        <dgm:presLayoutVars>
          <dgm:bulletEnabled val="1"/>
        </dgm:presLayoutVars>
      </dgm:prSet>
      <dgm:spPr/>
    </dgm:pt>
    <dgm:pt modelId="{FFB7C976-BEF4-443A-8DB9-635854766FA8}" type="pres">
      <dgm:prSet presAssocID="{D3E4492E-3A09-4C87-8C2D-1D514EDF10C4}" presName="circleB" presStyleLbl="node1" presStyleIdx="3" presStyleCnt="4"/>
      <dgm:spPr/>
    </dgm:pt>
    <dgm:pt modelId="{DD88046C-B586-4F96-8389-8A0F41E910B7}" type="pres">
      <dgm:prSet presAssocID="{D3E4492E-3A09-4C87-8C2D-1D514EDF10C4}" presName="spaceB" presStyleCnt="0"/>
      <dgm:spPr/>
    </dgm:pt>
  </dgm:ptLst>
  <dgm:cxnLst>
    <dgm:cxn modelId="{FD013811-C2DA-47F0-BE26-E9FCA24482DC}" srcId="{593D9BDF-6313-40FA-A6F2-C726DF3C4146}" destId="{60AAB533-4194-4724-8D95-985EF6EFFE59}" srcOrd="2" destOrd="0" parTransId="{25CAFADC-E0CD-4AFB-AF42-8D1C4EF5A2C8}" sibTransId="{2453B6B3-79ED-4011-8FB2-CE1BF493740A}"/>
    <dgm:cxn modelId="{0C558511-EB3D-4553-9B0C-6D242D5FCE9E}" type="presOf" srcId="{D3E4492E-3A09-4C87-8C2D-1D514EDF10C4}" destId="{A8B8221B-CA80-4ECD-B65E-5A75BB50EC08}" srcOrd="0" destOrd="0" presId="urn:microsoft.com/office/officeart/2005/8/layout/hProcess11"/>
    <dgm:cxn modelId="{340DEE19-2448-43A4-8DA0-309F22C62C49}" type="presOf" srcId="{593D9BDF-6313-40FA-A6F2-C726DF3C4146}" destId="{8864C290-435E-44F3-9454-875E856E8DCD}" srcOrd="0" destOrd="0" presId="urn:microsoft.com/office/officeart/2005/8/layout/hProcess11"/>
    <dgm:cxn modelId="{282C3636-B6E4-426A-AD7E-F5033B3A19F6}" type="presOf" srcId="{537E547E-D3A9-49AF-90C1-9209CC469AC7}" destId="{64F8BEE8-A1D7-4FEB-944B-23C461925C94}" srcOrd="0" destOrd="0" presId="urn:microsoft.com/office/officeart/2005/8/layout/hProcess11"/>
    <dgm:cxn modelId="{806D978C-3A4E-4548-9882-C1A6E2C7C040}" srcId="{593D9BDF-6313-40FA-A6F2-C726DF3C4146}" destId="{537E547E-D3A9-49AF-90C1-9209CC469AC7}" srcOrd="0" destOrd="0" parTransId="{165BA121-BC05-47D2-BDCA-CC20845C8A43}" sibTransId="{F27CB738-4F7B-4080-98B5-9E1C737D8168}"/>
    <dgm:cxn modelId="{6CFB059B-F330-4A24-A561-E4201A8B7DCE}" type="presOf" srcId="{C87AAB88-6AE1-422B-91F2-20E2508F89E9}" destId="{9AC0E64D-8B86-4B13-8AB1-D4D8913BC821}" srcOrd="0" destOrd="0" presId="urn:microsoft.com/office/officeart/2005/8/layout/hProcess11"/>
    <dgm:cxn modelId="{217760A0-AFB3-4B85-8BD8-77E6C4589E90}" type="presOf" srcId="{60AAB533-4194-4724-8D95-985EF6EFFE59}" destId="{827B28AA-723E-44B6-8AD6-91B0497A5E7B}" srcOrd="0" destOrd="0" presId="urn:microsoft.com/office/officeart/2005/8/layout/hProcess11"/>
    <dgm:cxn modelId="{0395EDC4-0FC2-4FC9-BE82-E381B1BC2FEE}" srcId="{593D9BDF-6313-40FA-A6F2-C726DF3C4146}" destId="{D3E4492E-3A09-4C87-8C2D-1D514EDF10C4}" srcOrd="3" destOrd="0" parTransId="{E56F9E8A-3875-4C0A-98CE-BE8129540241}" sibTransId="{35740164-E0E1-4194-B3F5-1BB424D519A0}"/>
    <dgm:cxn modelId="{C8F231D8-F787-4E3E-B6F9-AC68C1232DB5}" srcId="{593D9BDF-6313-40FA-A6F2-C726DF3C4146}" destId="{C87AAB88-6AE1-422B-91F2-20E2508F89E9}" srcOrd="1" destOrd="0" parTransId="{0A21DC50-A92E-4570-8E17-3948A7046BB3}" sibTransId="{B446A459-5384-46E1-B20C-2904F663E1BE}"/>
    <dgm:cxn modelId="{C092CE43-6009-4C3B-99B2-FF1038A4BB24}" type="presParOf" srcId="{8864C290-435E-44F3-9454-875E856E8DCD}" destId="{B95071C6-3ACD-4463-81CD-5A2487CF2194}" srcOrd="0" destOrd="0" presId="urn:microsoft.com/office/officeart/2005/8/layout/hProcess11"/>
    <dgm:cxn modelId="{452F612B-25EF-4D29-BCA4-AB2BEF1AF239}" type="presParOf" srcId="{8864C290-435E-44F3-9454-875E856E8DCD}" destId="{8991D059-1FFF-4F0F-93B6-446ED92DCA57}" srcOrd="1" destOrd="0" presId="urn:microsoft.com/office/officeart/2005/8/layout/hProcess11"/>
    <dgm:cxn modelId="{0AED56E9-4143-4311-AF18-B2E0FE2BC652}" type="presParOf" srcId="{8991D059-1FFF-4F0F-93B6-446ED92DCA57}" destId="{547C6D10-9560-4F26-895B-262764CAA3B0}" srcOrd="0" destOrd="0" presId="urn:microsoft.com/office/officeart/2005/8/layout/hProcess11"/>
    <dgm:cxn modelId="{01AE3D23-958B-4B03-B1C6-26E267525BE8}" type="presParOf" srcId="{547C6D10-9560-4F26-895B-262764CAA3B0}" destId="{64F8BEE8-A1D7-4FEB-944B-23C461925C94}" srcOrd="0" destOrd="0" presId="urn:microsoft.com/office/officeart/2005/8/layout/hProcess11"/>
    <dgm:cxn modelId="{3C0B9DFB-6A78-4ADB-9C2C-6CBB2C571FB2}" type="presParOf" srcId="{547C6D10-9560-4F26-895B-262764CAA3B0}" destId="{03CAC523-F93C-45F3-B817-2F83C7475288}" srcOrd="1" destOrd="0" presId="urn:microsoft.com/office/officeart/2005/8/layout/hProcess11"/>
    <dgm:cxn modelId="{66950E7A-3431-479C-B94B-4357844FDDED}" type="presParOf" srcId="{547C6D10-9560-4F26-895B-262764CAA3B0}" destId="{53F1684B-6D14-49A3-8ECE-0A42186ADC11}" srcOrd="2" destOrd="0" presId="urn:microsoft.com/office/officeart/2005/8/layout/hProcess11"/>
    <dgm:cxn modelId="{ED74E48A-CE1D-4BCE-9B9F-2D6C9D02C1F4}" type="presParOf" srcId="{8991D059-1FFF-4F0F-93B6-446ED92DCA57}" destId="{533CFD8B-8617-4001-8B0B-742200E47D42}" srcOrd="1" destOrd="0" presId="urn:microsoft.com/office/officeart/2005/8/layout/hProcess11"/>
    <dgm:cxn modelId="{4F2861C6-73C7-4C75-AC8E-FFBF85E08FBE}" type="presParOf" srcId="{8991D059-1FFF-4F0F-93B6-446ED92DCA57}" destId="{A575F7A4-BAF5-4A2D-9C73-08954BD29E51}" srcOrd="2" destOrd="0" presId="urn:microsoft.com/office/officeart/2005/8/layout/hProcess11"/>
    <dgm:cxn modelId="{243C0CA2-7529-4223-B6BA-39DC8221F6C8}" type="presParOf" srcId="{A575F7A4-BAF5-4A2D-9C73-08954BD29E51}" destId="{9AC0E64D-8B86-4B13-8AB1-D4D8913BC821}" srcOrd="0" destOrd="0" presId="urn:microsoft.com/office/officeart/2005/8/layout/hProcess11"/>
    <dgm:cxn modelId="{E0C49C31-8E0A-47F7-BBE2-A7A4B0829ACA}" type="presParOf" srcId="{A575F7A4-BAF5-4A2D-9C73-08954BD29E51}" destId="{B6ECB340-672F-4FAD-81E2-94C0DBA618F8}" srcOrd="1" destOrd="0" presId="urn:microsoft.com/office/officeart/2005/8/layout/hProcess11"/>
    <dgm:cxn modelId="{7A0989E0-97A2-4991-BEC1-958568C7DC9E}" type="presParOf" srcId="{A575F7A4-BAF5-4A2D-9C73-08954BD29E51}" destId="{45BE7463-48D2-4022-B29F-15EE375FD1CF}" srcOrd="2" destOrd="0" presId="urn:microsoft.com/office/officeart/2005/8/layout/hProcess11"/>
    <dgm:cxn modelId="{2E67E4B8-DEC8-4DF0-94F9-559DDF439BEB}" type="presParOf" srcId="{8991D059-1FFF-4F0F-93B6-446ED92DCA57}" destId="{444610BC-CA05-4CCB-A451-EBD733FA2697}" srcOrd="3" destOrd="0" presId="urn:microsoft.com/office/officeart/2005/8/layout/hProcess11"/>
    <dgm:cxn modelId="{7A2724F8-CE1A-4CCD-AAA5-8EE1615A5627}" type="presParOf" srcId="{8991D059-1FFF-4F0F-93B6-446ED92DCA57}" destId="{F99DC888-94F1-40F8-B5FC-D064E59B9250}" srcOrd="4" destOrd="0" presId="urn:microsoft.com/office/officeart/2005/8/layout/hProcess11"/>
    <dgm:cxn modelId="{03CC8C43-AD3C-4233-9036-1C22346D55E5}" type="presParOf" srcId="{F99DC888-94F1-40F8-B5FC-D064E59B9250}" destId="{827B28AA-723E-44B6-8AD6-91B0497A5E7B}" srcOrd="0" destOrd="0" presId="urn:microsoft.com/office/officeart/2005/8/layout/hProcess11"/>
    <dgm:cxn modelId="{8131273B-BA95-489A-A768-E6A1F800844D}" type="presParOf" srcId="{F99DC888-94F1-40F8-B5FC-D064E59B9250}" destId="{0339BFEA-7A56-4175-849E-4E707DFE00AC}" srcOrd="1" destOrd="0" presId="urn:microsoft.com/office/officeart/2005/8/layout/hProcess11"/>
    <dgm:cxn modelId="{11C0118E-214A-4D63-A9A9-5A5EB4B31AC7}" type="presParOf" srcId="{F99DC888-94F1-40F8-B5FC-D064E59B9250}" destId="{33E17D5C-68CF-428F-9C9C-9AB57323D25F}" srcOrd="2" destOrd="0" presId="urn:microsoft.com/office/officeart/2005/8/layout/hProcess11"/>
    <dgm:cxn modelId="{68D25A11-3951-4389-91C4-152CFAEA6F9F}" type="presParOf" srcId="{8991D059-1FFF-4F0F-93B6-446ED92DCA57}" destId="{1770F9D9-E9C6-4BED-B25D-83BC64FCA3F8}" srcOrd="5" destOrd="0" presId="urn:microsoft.com/office/officeart/2005/8/layout/hProcess11"/>
    <dgm:cxn modelId="{1A4143DB-FFF7-4C1F-8036-659FC5C2E5A3}" type="presParOf" srcId="{8991D059-1FFF-4F0F-93B6-446ED92DCA57}" destId="{0ED935EE-A0A7-4D0E-8438-0FD1FC6C5C5F}" srcOrd="6" destOrd="0" presId="urn:microsoft.com/office/officeart/2005/8/layout/hProcess11"/>
    <dgm:cxn modelId="{6C727173-E206-4C0C-87E7-FFA726F9C3DF}" type="presParOf" srcId="{0ED935EE-A0A7-4D0E-8438-0FD1FC6C5C5F}" destId="{A8B8221B-CA80-4ECD-B65E-5A75BB50EC08}" srcOrd="0" destOrd="0" presId="urn:microsoft.com/office/officeart/2005/8/layout/hProcess11"/>
    <dgm:cxn modelId="{D59A5BE3-D8E4-45E6-A804-6EE3ACC687AC}" type="presParOf" srcId="{0ED935EE-A0A7-4D0E-8438-0FD1FC6C5C5F}" destId="{FFB7C976-BEF4-443A-8DB9-635854766FA8}" srcOrd="1" destOrd="0" presId="urn:microsoft.com/office/officeart/2005/8/layout/hProcess11"/>
    <dgm:cxn modelId="{846CBCE8-5A31-4AA1-A30B-874C65F02FDB}" type="presParOf" srcId="{0ED935EE-A0A7-4D0E-8438-0FD1FC6C5C5F}" destId="{DD88046C-B586-4F96-8389-8A0F41E910B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6F7C6B-8085-4853-916A-1BD12E1844B3}" type="doc">
      <dgm:prSet loTypeId="urn:microsoft.com/office/officeart/2009/3/layout/StepUpProcess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GB"/>
        </a:p>
      </dgm:t>
    </dgm:pt>
    <dgm:pt modelId="{7AF9E9A0-9164-4C58-8E39-8B84CF0BF8C9}">
      <dgm:prSet/>
      <dgm:spPr/>
      <dgm:t>
        <a:bodyPr/>
        <a:lstStyle/>
        <a:p>
          <a:r>
            <a:rPr lang="nl-NL" b="1" dirty="0">
              <a:solidFill>
                <a:schemeClr val="bg2"/>
              </a:solidFill>
            </a:rPr>
            <a:t>Preprocessing</a:t>
          </a:r>
          <a:r>
            <a:rPr lang="nl-NL" dirty="0">
              <a:solidFill>
                <a:schemeClr val="bg2"/>
              </a:solidFill>
            </a:rPr>
            <a:t>: Load and normalize the audio</a:t>
          </a:r>
          <a:r>
            <a:rPr lang="en-GB" dirty="0">
              <a:solidFill>
                <a:schemeClr val="bg2"/>
              </a:solidFill>
            </a:rPr>
            <a:t>.</a:t>
          </a:r>
        </a:p>
      </dgm:t>
    </dgm:pt>
    <dgm:pt modelId="{BD37BF1D-DF54-4DBC-957A-BC8D36BE91C3}" type="parTrans" cxnId="{DDDA76CE-755D-4E05-B9A0-7F583E637763}">
      <dgm:prSet/>
      <dgm:spPr/>
      <dgm:t>
        <a:bodyPr/>
        <a:lstStyle/>
        <a:p>
          <a:endParaRPr lang="en-GB"/>
        </a:p>
      </dgm:t>
    </dgm:pt>
    <dgm:pt modelId="{567B7A0B-2B35-4D02-B523-A490FA0EE11D}" type="sibTrans" cxnId="{DDDA76CE-755D-4E05-B9A0-7F583E637763}">
      <dgm:prSet/>
      <dgm:spPr/>
      <dgm:t>
        <a:bodyPr/>
        <a:lstStyle/>
        <a:p>
          <a:endParaRPr lang="en-GB"/>
        </a:p>
      </dgm:t>
    </dgm:pt>
    <dgm:pt modelId="{8C5EE4BF-1941-4E75-8D32-275F7034FE7C}">
      <dgm:prSet/>
      <dgm:spPr/>
      <dgm:t>
        <a:bodyPr/>
        <a:lstStyle/>
        <a:p>
          <a:r>
            <a:rPr lang="en-GB" b="1" dirty="0">
              <a:solidFill>
                <a:schemeClr val="bg2"/>
              </a:solidFill>
            </a:rPr>
            <a:t>Source separation</a:t>
          </a:r>
          <a:r>
            <a:rPr lang="en-GB" dirty="0">
              <a:solidFill>
                <a:schemeClr val="bg2"/>
              </a:solidFill>
            </a:rPr>
            <a:t>: Isolate the harmonic (melodic) component using HPSS.</a:t>
          </a:r>
        </a:p>
      </dgm:t>
    </dgm:pt>
    <dgm:pt modelId="{7106B17E-2EE4-4A57-8403-20B47A80E98C}" type="parTrans" cxnId="{A453C9F4-7B57-4181-B9D6-88F8C5913625}">
      <dgm:prSet/>
      <dgm:spPr/>
      <dgm:t>
        <a:bodyPr/>
        <a:lstStyle/>
        <a:p>
          <a:endParaRPr lang="en-GB"/>
        </a:p>
      </dgm:t>
    </dgm:pt>
    <dgm:pt modelId="{700013A8-85FF-4BA2-A797-265756DFC951}" type="sibTrans" cxnId="{A453C9F4-7B57-4181-B9D6-88F8C5913625}">
      <dgm:prSet/>
      <dgm:spPr/>
      <dgm:t>
        <a:bodyPr/>
        <a:lstStyle/>
        <a:p>
          <a:endParaRPr lang="en-GB"/>
        </a:p>
      </dgm:t>
    </dgm:pt>
    <dgm:pt modelId="{3AB90528-785D-4570-857B-1E3B47635A10}">
      <dgm:prSet/>
      <dgm:spPr/>
      <dgm:t>
        <a:bodyPr/>
        <a:lstStyle/>
        <a:p>
          <a:r>
            <a:rPr lang="en-GB" b="1" dirty="0">
              <a:solidFill>
                <a:schemeClr val="bg2"/>
              </a:solidFill>
            </a:rPr>
            <a:t>Feature extraction</a:t>
          </a:r>
          <a:r>
            <a:rPr lang="en-GB" dirty="0">
              <a:solidFill>
                <a:schemeClr val="bg2"/>
              </a:solidFill>
            </a:rPr>
            <a:t>: Detect pitches using pitch tracking.</a:t>
          </a:r>
        </a:p>
      </dgm:t>
    </dgm:pt>
    <dgm:pt modelId="{CC0A2043-79F2-4DBF-A107-0C94338FAFB1}" type="parTrans" cxnId="{7B835389-54C7-4162-84D3-29FC16E93394}">
      <dgm:prSet/>
      <dgm:spPr/>
      <dgm:t>
        <a:bodyPr/>
        <a:lstStyle/>
        <a:p>
          <a:endParaRPr lang="en-GB"/>
        </a:p>
      </dgm:t>
    </dgm:pt>
    <dgm:pt modelId="{5059B206-56B7-4453-9FFD-7DACEBBC04F0}" type="sibTrans" cxnId="{7B835389-54C7-4162-84D3-29FC16E93394}">
      <dgm:prSet/>
      <dgm:spPr/>
      <dgm:t>
        <a:bodyPr/>
        <a:lstStyle/>
        <a:p>
          <a:endParaRPr lang="en-GB"/>
        </a:p>
      </dgm:t>
    </dgm:pt>
    <dgm:pt modelId="{55661B7B-4D4E-4898-A5A3-436DD052C8E4}">
      <dgm:prSet/>
      <dgm:spPr/>
      <dgm:t>
        <a:bodyPr/>
        <a:lstStyle/>
        <a:p>
          <a:r>
            <a:rPr lang="en-GB" b="1" dirty="0">
              <a:solidFill>
                <a:schemeClr val="bg2"/>
              </a:solidFill>
            </a:rPr>
            <a:t>Transcription</a:t>
          </a:r>
          <a:r>
            <a:rPr lang="en-GB" dirty="0">
              <a:solidFill>
                <a:schemeClr val="bg2"/>
              </a:solidFill>
            </a:rPr>
            <a:t>: Map pitches to guitar strings and frets.</a:t>
          </a:r>
        </a:p>
      </dgm:t>
    </dgm:pt>
    <dgm:pt modelId="{CC5E8FB4-225D-4CAF-B1E0-1A67466F3F5D}" type="parTrans" cxnId="{5F492707-01CD-4B49-8F5F-E254D01C26F3}">
      <dgm:prSet/>
      <dgm:spPr/>
      <dgm:t>
        <a:bodyPr/>
        <a:lstStyle/>
        <a:p>
          <a:endParaRPr lang="en-GB"/>
        </a:p>
      </dgm:t>
    </dgm:pt>
    <dgm:pt modelId="{45726E06-24B1-4924-85EB-AB4AF6FA3FC1}" type="sibTrans" cxnId="{5F492707-01CD-4B49-8F5F-E254D01C26F3}">
      <dgm:prSet/>
      <dgm:spPr/>
      <dgm:t>
        <a:bodyPr/>
        <a:lstStyle/>
        <a:p>
          <a:endParaRPr lang="en-GB"/>
        </a:p>
      </dgm:t>
    </dgm:pt>
    <dgm:pt modelId="{1464DFE1-E795-4D84-B616-8435B46FA48E}">
      <dgm:prSet/>
      <dgm:spPr/>
      <dgm:t>
        <a:bodyPr/>
        <a:lstStyle/>
        <a:p>
          <a:r>
            <a:rPr lang="en-GB" b="1" dirty="0">
              <a:solidFill>
                <a:schemeClr val="bg2"/>
              </a:solidFill>
            </a:rPr>
            <a:t>Output generation</a:t>
          </a:r>
          <a:r>
            <a:rPr lang="en-GB" dirty="0">
              <a:solidFill>
                <a:schemeClr val="bg2"/>
              </a:solidFill>
            </a:rPr>
            <a:t>: Format results into readable tablature.</a:t>
          </a:r>
        </a:p>
      </dgm:t>
    </dgm:pt>
    <dgm:pt modelId="{C96ABA6D-EF01-46A6-A9CE-F92F368A15DC}" type="parTrans" cxnId="{73557BD0-4704-4A59-ACEF-ABC629DD2C8A}">
      <dgm:prSet/>
      <dgm:spPr/>
      <dgm:t>
        <a:bodyPr/>
        <a:lstStyle/>
        <a:p>
          <a:endParaRPr lang="en-GB"/>
        </a:p>
      </dgm:t>
    </dgm:pt>
    <dgm:pt modelId="{F756162D-5707-4827-8EC2-836E310E7AE2}" type="sibTrans" cxnId="{73557BD0-4704-4A59-ACEF-ABC629DD2C8A}">
      <dgm:prSet/>
      <dgm:spPr/>
      <dgm:t>
        <a:bodyPr/>
        <a:lstStyle/>
        <a:p>
          <a:endParaRPr lang="en-GB"/>
        </a:p>
      </dgm:t>
    </dgm:pt>
    <dgm:pt modelId="{5D22F500-9BA0-4402-ADE4-6D50F43F97A5}" type="pres">
      <dgm:prSet presAssocID="{5E6F7C6B-8085-4853-916A-1BD12E1844B3}" presName="rootnode" presStyleCnt="0">
        <dgm:presLayoutVars>
          <dgm:chMax/>
          <dgm:chPref/>
          <dgm:dir/>
          <dgm:animLvl val="lvl"/>
        </dgm:presLayoutVars>
      </dgm:prSet>
      <dgm:spPr/>
    </dgm:pt>
    <dgm:pt modelId="{FCE0A950-5990-46B4-9EB5-0F43C90DD2C8}" type="pres">
      <dgm:prSet presAssocID="{7AF9E9A0-9164-4C58-8E39-8B84CF0BF8C9}" presName="composite" presStyleCnt="0"/>
      <dgm:spPr/>
    </dgm:pt>
    <dgm:pt modelId="{68A81C42-4B12-4331-9E78-26BF6F990643}" type="pres">
      <dgm:prSet presAssocID="{7AF9E9A0-9164-4C58-8E39-8B84CF0BF8C9}" presName="LShape" presStyleLbl="alignNode1" presStyleIdx="0" presStyleCnt="9"/>
      <dgm:spPr/>
    </dgm:pt>
    <dgm:pt modelId="{61F80F0E-2397-4171-BCFF-1822239694F5}" type="pres">
      <dgm:prSet presAssocID="{7AF9E9A0-9164-4C58-8E39-8B84CF0BF8C9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2A1B0D27-2E88-43FA-9A7D-B88C2A37594E}" type="pres">
      <dgm:prSet presAssocID="{7AF9E9A0-9164-4C58-8E39-8B84CF0BF8C9}" presName="Triangle" presStyleLbl="alignNode1" presStyleIdx="1" presStyleCnt="9"/>
      <dgm:spPr/>
    </dgm:pt>
    <dgm:pt modelId="{822485CA-D5C7-4121-AED6-B77ECD8D3862}" type="pres">
      <dgm:prSet presAssocID="{567B7A0B-2B35-4D02-B523-A490FA0EE11D}" presName="sibTrans" presStyleCnt="0"/>
      <dgm:spPr/>
    </dgm:pt>
    <dgm:pt modelId="{FBCC5A0D-6A04-4399-917A-08937D27F444}" type="pres">
      <dgm:prSet presAssocID="{567B7A0B-2B35-4D02-B523-A490FA0EE11D}" presName="space" presStyleCnt="0"/>
      <dgm:spPr/>
    </dgm:pt>
    <dgm:pt modelId="{964BDC7F-B2C5-4783-A7C0-CEB87FECC06A}" type="pres">
      <dgm:prSet presAssocID="{8C5EE4BF-1941-4E75-8D32-275F7034FE7C}" presName="composite" presStyleCnt="0"/>
      <dgm:spPr/>
    </dgm:pt>
    <dgm:pt modelId="{83E347B6-7424-47D9-BA4E-C0EE3CF1EAB0}" type="pres">
      <dgm:prSet presAssocID="{8C5EE4BF-1941-4E75-8D32-275F7034FE7C}" presName="LShape" presStyleLbl="alignNode1" presStyleIdx="2" presStyleCnt="9"/>
      <dgm:spPr/>
    </dgm:pt>
    <dgm:pt modelId="{37F63782-FF1E-4E5E-B15E-D2C48CBD9F9C}" type="pres">
      <dgm:prSet presAssocID="{8C5EE4BF-1941-4E75-8D32-275F7034FE7C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ABD8E0B5-45AD-4426-87C4-DFDCBF01F92E}" type="pres">
      <dgm:prSet presAssocID="{8C5EE4BF-1941-4E75-8D32-275F7034FE7C}" presName="Triangle" presStyleLbl="alignNode1" presStyleIdx="3" presStyleCnt="9"/>
      <dgm:spPr/>
    </dgm:pt>
    <dgm:pt modelId="{057ED5F7-DFCB-4ED5-85EC-E5038C91D971}" type="pres">
      <dgm:prSet presAssocID="{700013A8-85FF-4BA2-A797-265756DFC951}" presName="sibTrans" presStyleCnt="0"/>
      <dgm:spPr/>
    </dgm:pt>
    <dgm:pt modelId="{C3F1FB37-6044-4B1F-B440-E24706940DF3}" type="pres">
      <dgm:prSet presAssocID="{700013A8-85FF-4BA2-A797-265756DFC951}" presName="space" presStyleCnt="0"/>
      <dgm:spPr/>
    </dgm:pt>
    <dgm:pt modelId="{6EC38C90-8003-405E-9980-547546D7FBA4}" type="pres">
      <dgm:prSet presAssocID="{3AB90528-785D-4570-857B-1E3B47635A10}" presName="composite" presStyleCnt="0"/>
      <dgm:spPr/>
    </dgm:pt>
    <dgm:pt modelId="{94ED2B88-6733-48E7-B7A5-B0EB6F617838}" type="pres">
      <dgm:prSet presAssocID="{3AB90528-785D-4570-857B-1E3B47635A10}" presName="LShape" presStyleLbl="alignNode1" presStyleIdx="4" presStyleCnt="9"/>
      <dgm:spPr/>
    </dgm:pt>
    <dgm:pt modelId="{96CCF344-87A0-43ED-992C-E3307B27524F}" type="pres">
      <dgm:prSet presAssocID="{3AB90528-785D-4570-857B-1E3B47635A10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954E7D41-6D70-4B78-A6CD-4B494027164D}" type="pres">
      <dgm:prSet presAssocID="{3AB90528-785D-4570-857B-1E3B47635A10}" presName="Triangle" presStyleLbl="alignNode1" presStyleIdx="5" presStyleCnt="9"/>
      <dgm:spPr/>
    </dgm:pt>
    <dgm:pt modelId="{91FDEB7E-B970-4279-A585-1DA275FE6BE1}" type="pres">
      <dgm:prSet presAssocID="{5059B206-56B7-4453-9FFD-7DACEBBC04F0}" presName="sibTrans" presStyleCnt="0"/>
      <dgm:spPr/>
    </dgm:pt>
    <dgm:pt modelId="{30B874D2-A0AC-4C55-B672-6E599B3961E4}" type="pres">
      <dgm:prSet presAssocID="{5059B206-56B7-4453-9FFD-7DACEBBC04F0}" presName="space" presStyleCnt="0"/>
      <dgm:spPr/>
    </dgm:pt>
    <dgm:pt modelId="{58D2A3EA-2EBA-4A80-B2B7-9E1C2F1FE324}" type="pres">
      <dgm:prSet presAssocID="{55661B7B-4D4E-4898-A5A3-436DD052C8E4}" presName="composite" presStyleCnt="0"/>
      <dgm:spPr/>
    </dgm:pt>
    <dgm:pt modelId="{78905DFF-E115-4508-81D1-2BA75C6B6678}" type="pres">
      <dgm:prSet presAssocID="{55661B7B-4D4E-4898-A5A3-436DD052C8E4}" presName="LShape" presStyleLbl="alignNode1" presStyleIdx="6" presStyleCnt="9"/>
      <dgm:spPr/>
    </dgm:pt>
    <dgm:pt modelId="{E4501C80-9062-44B6-AB98-BDA3BCCC54D7}" type="pres">
      <dgm:prSet presAssocID="{55661B7B-4D4E-4898-A5A3-436DD052C8E4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2CEF9F98-DEE4-4898-9C24-201B5552BD5E}" type="pres">
      <dgm:prSet presAssocID="{55661B7B-4D4E-4898-A5A3-436DD052C8E4}" presName="Triangle" presStyleLbl="alignNode1" presStyleIdx="7" presStyleCnt="9"/>
      <dgm:spPr/>
    </dgm:pt>
    <dgm:pt modelId="{D2E755DE-9049-45D5-83BB-DC9EB6EA2015}" type="pres">
      <dgm:prSet presAssocID="{45726E06-24B1-4924-85EB-AB4AF6FA3FC1}" presName="sibTrans" presStyleCnt="0"/>
      <dgm:spPr/>
    </dgm:pt>
    <dgm:pt modelId="{96F7962B-BC57-49B2-9F40-8E9C5EE1494F}" type="pres">
      <dgm:prSet presAssocID="{45726E06-24B1-4924-85EB-AB4AF6FA3FC1}" presName="space" presStyleCnt="0"/>
      <dgm:spPr/>
    </dgm:pt>
    <dgm:pt modelId="{4B8F5B12-DD80-451C-A937-556940ABC971}" type="pres">
      <dgm:prSet presAssocID="{1464DFE1-E795-4D84-B616-8435B46FA48E}" presName="composite" presStyleCnt="0"/>
      <dgm:spPr/>
    </dgm:pt>
    <dgm:pt modelId="{D2E63404-FD48-4082-AD0E-EF83C61C5CE6}" type="pres">
      <dgm:prSet presAssocID="{1464DFE1-E795-4D84-B616-8435B46FA48E}" presName="LShape" presStyleLbl="alignNode1" presStyleIdx="8" presStyleCnt="9"/>
      <dgm:spPr/>
    </dgm:pt>
    <dgm:pt modelId="{B9ECF86B-1A3E-4D8F-BAF5-86597EA2DD02}" type="pres">
      <dgm:prSet presAssocID="{1464DFE1-E795-4D84-B616-8435B46FA48E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5F492707-01CD-4B49-8F5F-E254D01C26F3}" srcId="{5E6F7C6B-8085-4853-916A-1BD12E1844B3}" destId="{55661B7B-4D4E-4898-A5A3-436DD052C8E4}" srcOrd="3" destOrd="0" parTransId="{CC5E8FB4-225D-4CAF-B1E0-1A67466F3F5D}" sibTransId="{45726E06-24B1-4924-85EB-AB4AF6FA3FC1}"/>
    <dgm:cxn modelId="{45F9502C-A589-4E4B-985A-C1E6B3F07824}" type="presOf" srcId="{55661B7B-4D4E-4898-A5A3-436DD052C8E4}" destId="{E4501C80-9062-44B6-AB98-BDA3BCCC54D7}" srcOrd="0" destOrd="0" presId="urn:microsoft.com/office/officeart/2009/3/layout/StepUpProcess"/>
    <dgm:cxn modelId="{375E5E42-4616-44DA-9DAB-ED029A6D226E}" type="presOf" srcId="{3AB90528-785D-4570-857B-1E3B47635A10}" destId="{96CCF344-87A0-43ED-992C-E3307B27524F}" srcOrd="0" destOrd="0" presId="urn:microsoft.com/office/officeart/2009/3/layout/StepUpProcess"/>
    <dgm:cxn modelId="{7265D145-EB89-4191-B675-F8E91C0B16DF}" type="presOf" srcId="{7AF9E9A0-9164-4C58-8E39-8B84CF0BF8C9}" destId="{61F80F0E-2397-4171-BCFF-1822239694F5}" srcOrd="0" destOrd="0" presId="urn:microsoft.com/office/officeart/2009/3/layout/StepUpProcess"/>
    <dgm:cxn modelId="{7B835389-54C7-4162-84D3-29FC16E93394}" srcId="{5E6F7C6B-8085-4853-916A-1BD12E1844B3}" destId="{3AB90528-785D-4570-857B-1E3B47635A10}" srcOrd="2" destOrd="0" parTransId="{CC0A2043-79F2-4DBF-A107-0C94338FAFB1}" sibTransId="{5059B206-56B7-4453-9FFD-7DACEBBC04F0}"/>
    <dgm:cxn modelId="{6DA4E19D-B31E-4A87-B0F9-9D363A6FE578}" type="presOf" srcId="{1464DFE1-E795-4D84-B616-8435B46FA48E}" destId="{B9ECF86B-1A3E-4D8F-BAF5-86597EA2DD02}" srcOrd="0" destOrd="0" presId="urn:microsoft.com/office/officeart/2009/3/layout/StepUpProcess"/>
    <dgm:cxn modelId="{532B3FC2-524C-4FF7-B833-BEBDCED29CE1}" type="presOf" srcId="{8C5EE4BF-1941-4E75-8D32-275F7034FE7C}" destId="{37F63782-FF1E-4E5E-B15E-D2C48CBD9F9C}" srcOrd="0" destOrd="0" presId="urn:microsoft.com/office/officeart/2009/3/layout/StepUpProcess"/>
    <dgm:cxn modelId="{DDDA76CE-755D-4E05-B9A0-7F583E637763}" srcId="{5E6F7C6B-8085-4853-916A-1BD12E1844B3}" destId="{7AF9E9A0-9164-4C58-8E39-8B84CF0BF8C9}" srcOrd="0" destOrd="0" parTransId="{BD37BF1D-DF54-4DBC-957A-BC8D36BE91C3}" sibTransId="{567B7A0B-2B35-4D02-B523-A490FA0EE11D}"/>
    <dgm:cxn modelId="{73557BD0-4704-4A59-ACEF-ABC629DD2C8A}" srcId="{5E6F7C6B-8085-4853-916A-1BD12E1844B3}" destId="{1464DFE1-E795-4D84-B616-8435B46FA48E}" srcOrd="4" destOrd="0" parTransId="{C96ABA6D-EF01-46A6-A9CE-F92F368A15DC}" sibTransId="{F756162D-5707-4827-8EC2-836E310E7AE2}"/>
    <dgm:cxn modelId="{938D9DEA-DA16-4ACB-9681-5F89B095FA75}" type="presOf" srcId="{5E6F7C6B-8085-4853-916A-1BD12E1844B3}" destId="{5D22F500-9BA0-4402-ADE4-6D50F43F97A5}" srcOrd="0" destOrd="0" presId="urn:microsoft.com/office/officeart/2009/3/layout/StepUpProcess"/>
    <dgm:cxn modelId="{A453C9F4-7B57-4181-B9D6-88F8C5913625}" srcId="{5E6F7C6B-8085-4853-916A-1BD12E1844B3}" destId="{8C5EE4BF-1941-4E75-8D32-275F7034FE7C}" srcOrd="1" destOrd="0" parTransId="{7106B17E-2EE4-4A57-8403-20B47A80E98C}" sibTransId="{700013A8-85FF-4BA2-A797-265756DFC951}"/>
    <dgm:cxn modelId="{065E6B07-4072-4866-ABBF-4B64A179570E}" type="presParOf" srcId="{5D22F500-9BA0-4402-ADE4-6D50F43F97A5}" destId="{FCE0A950-5990-46B4-9EB5-0F43C90DD2C8}" srcOrd="0" destOrd="0" presId="urn:microsoft.com/office/officeart/2009/3/layout/StepUpProcess"/>
    <dgm:cxn modelId="{B2D031BA-BA16-42CC-8707-E25848B47333}" type="presParOf" srcId="{FCE0A950-5990-46B4-9EB5-0F43C90DD2C8}" destId="{68A81C42-4B12-4331-9E78-26BF6F990643}" srcOrd="0" destOrd="0" presId="urn:microsoft.com/office/officeart/2009/3/layout/StepUpProcess"/>
    <dgm:cxn modelId="{678FC789-F851-4767-9D21-87524CC53F52}" type="presParOf" srcId="{FCE0A950-5990-46B4-9EB5-0F43C90DD2C8}" destId="{61F80F0E-2397-4171-BCFF-1822239694F5}" srcOrd="1" destOrd="0" presId="urn:microsoft.com/office/officeart/2009/3/layout/StepUpProcess"/>
    <dgm:cxn modelId="{665BEA27-5018-4AD9-9C96-F946146493FC}" type="presParOf" srcId="{FCE0A950-5990-46B4-9EB5-0F43C90DD2C8}" destId="{2A1B0D27-2E88-43FA-9A7D-B88C2A37594E}" srcOrd="2" destOrd="0" presId="urn:microsoft.com/office/officeart/2009/3/layout/StepUpProcess"/>
    <dgm:cxn modelId="{38D0B456-2AC8-49BE-A2E5-646DFBD594DD}" type="presParOf" srcId="{5D22F500-9BA0-4402-ADE4-6D50F43F97A5}" destId="{822485CA-D5C7-4121-AED6-B77ECD8D3862}" srcOrd="1" destOrd="0" presId="urn:microsoft.com/office/officeart/2009/3/layout/StepUpProcess"/>
    <dgm:cxn modelId="{9D419864-E842-4C29-8D19-F01802DEB343}" type="presParOf" srcId="{822485CA-D5C7-4121-AED6-B77ECD8D3862}" destId="{FBCC5A0D-6A04-4399-917A-08937D27F444}" srcOrd="0" destOrd="0" presId="urn:microsoft.com/office/officeart/2009/3/layout/StepUpProcess"/>
    <dgm:cxn modelId="{AB8D2CA0-8A67-460A-B12D-873C034BE749}" type="presParOf" srcId="{5D22F500-9BA0-4402-ADE4-6D50F43F97A5}" destId="{964BDC7F-B2C5-4783-A7C0-CEB87FECC06A}" srcOrd="2" destOrd="0" presId="urn:microsoft.com/office/officeart/2009/3/layout/StepUpProcess"/>
    <dgm:cxn modelId="{AB902AAB-6319-4477-8C89-ECA3DAA20A6E}" type="presParOf" srcId="{964BDC7F-B2C5-4783-A7C0-CEB87FECC06A}" destId="{83E347B6-7424-47D9-BA4E-C0EE3CF1EAB0}" srcOrd="0" destOrd="0" presId="urn:microsoft.com/office/officeart/2009/3/layout/StepUpProcess"/>
    <dgm:cxn modelId="{EE55F3C4-3AC3-442E-BEAD-5C2AA9BDF3E8}" type="presParOf" srcId="{964BDC7F-B2C5-4783-A7C0-CEB87FECC06A}" destId="{37F63782-FF1E-4E5E-B15E-D2C48CBD9F9C}" srcOrd="1" destOrd="0" presId="urn:microsoft.com/office/officeart/2009/3/layout/StepUpProcess"/>
    <dgm:cxn modelId="{BF8258F9-D512-45FC-906E-FCF3F5D75EB4}" type="presParOf" srcId="{964BDC7F-B2C5-4783-A7C0-CEB87FECC06A}" destId="{ABD8E0B5-45AD-4426-87C4-DFDCBF01F92E}" srcOrd="2" destOrd="0" presId="urn:microsoft.com/office/officeart/2009/3/layout/StepUpProcess"/>
    <dgm:cxn modelId="{18B3783F-3EAA-4A1B-8321-527B9DB41958}" type="presParOf" srcId="{5D22F500-9BA0-4402-ADE4-6D50F43F97A5}" destId="{057ED5F7-DFCB-4ED5-85EC-E5038C91D971}" srcOrd="3" destOrd="0" presId="urn:microsoft.com/office/officeart/2009/3/layout/StepUpProcess"/>
    <dgm:cxn modelId="{4B938470-2915-45FC-B317-5CB402C79967}" type="presParOf" srcId="{057ED5F7-DFCB-4ED5-85EC-E5038C91D971}" destId="{C3F1FB37-6044-4B1F-B440-E24706940DF3}" srcOrd="0" destOrd="0" presId="urn:microsoft.com/office/officeart/2009/3/layout/StepUpProcess"/>
    <dgm:cxn modelId="{52AE26ED-943C-4070-8A69-14FC7F29B9B4}" type="presParOf" srcId="{5D22F500-9BA0-4402-ADE4-6D50F43F97A5}" destId="{6EC38C90-8003-405E-9980-547546D7FBA4}" srcOrd="4" destOrd="0" presId="urn:microsoft.com/office/officeart/2009/3/layout/StepUpProcess"/>
    <dgm:cxn modelId="{A62F33BE-3D43-4664-AE68-208969AEF56F}" type="presParOf" srcId="{6EC38C90-8003-405E-9980-547546D7FBA4}" destId="{94ED2B88-6733-48E7-B7A5-B0EB6F617838}" srcOrd="0" destOrd="0" presId="urn:microsoft.com/office/officeart/2009/3/layout/StepUpProcess"/>
    <dgm:cxn modelId="{D2E54942-7FF9-4963-9546-B6289D0E445C}" type="presParOf" srcId="{6EC38C90-8003-405E-9980-547546D7FBA4}" destId="{96CCF344-87A0-43ED-992C-E3307B27524F}" srcOrd="1" destOrd="0" presId="urn:microsoft.com/office/officeart/2009/3/layout/StepUpProcess"/>
    <dgm:cxn modelId="{DCD55C92-B5A3-4675-99B6-48A1176D5B16}" type="presParOf" srcId="{6EC38C90-8003-405E-9980-547546D7FBA4}" destId="{954E7D41-6D70-4B78-A6CD-4B494027164D}" srcOrd="2" destOrd="0" presId="urn:microsoft.com/office/officeart/2009/3/layout/StepUpProcess"/>
    <dgm:cxn modelId="{01004749-FD99-47A6-AE14-8EB8F0AE3EC8}" type="presParOf" srcId="{5D22F500-9BA0-4402-ADE4-6D50F43F97A5}" destId="{91FDEB7E-B970-4279-A585-1DA275FE6BE1}" srcOrd="5" destOrd="0" presId="urn:microsoft.com/office/officeart/2009/3/layout/StepUpProcess"/>
    <dgm:cxn modelId="{74B6C902-1BC0-4FC3-B9AB-5CA86EA285B6}" type="presParOf" srcId="{91FDEB7E-B970-4279-A585-1DA275FE6BE1}" destId="{30B874D2-A0AC-4C55-B672-6E599B3961E4}" srcOrd="0" destOrd="0" presId="urn:microsoft.com/office/officeart/2009/3/layout/StepUpProcess"/>
    <dgm:cxn modelId="{94FA4ED1-50A9-4234-A774-C751710D3630}" type="presParOf" srcId="{5D22F500-9BA0-4402-ADE4-6D50F43F97A5}" destId="{58D2A3EA-2EBA-4A80-B2B7-9E1C2F1FE324}" srcOrd="6" destOrd="0" presId="urn:microsoft.com/office/officeart/2009/3/layout/StepUpProcess"/>
    <dgm:cxn modelId="{78A17BD4-C56F-4E38-9F5A-083BCD80C36A}" type="presParOf" srcId="{58D2A3EA-2EBA-4A80-B2B7-9E1C2F1FE324}" destId="{78905DFF-E115-4508-81D1-2BA75C6B6678}" srcOrd="0" destOrd="0" presId="urn:microsoft.com/office/officeart/2009/3/layout/StepUpProcess"/>
    <dgm:cxn modelId="{DB2673E5-9D70-42F8-9023-11A7E52041ED}" type="presParOf" srcId="{58D2A3EA-2EBA-4A80-B2B7-9E1C2F1FE324}" destId="{E4501C80-9062-44B6-AB98-BDA3BCCC54D7}" srcOrd="1" destOrd="0" presId="urn:microsoft.com/office/officeart/2009/3/layout/StepUpProcess"/>
    <dgm:cxn modelId="{A80A53B3-7E34-4CB7-A797-0CB415E06651}" type="presParOf" srcId="{58D2A3EA-2EBA-4A80-B2B7-9E1C2F1FE324}" destId="{2CEF9F98-DEE4-4898-9C24-201B5552BD5E}" srcOrd="2" destOrd="0" presId="urn:microsoft.com/office/officeart/2009/3/layout/StepUpProcess"/>
    <dgm:cxn modelId="{317EDC19-DC85-4705-A74B-DC06A2A022CB}" type="presParOf" srcId="{5D22F500-9BA0-4402-ADE4-6D50F43F97A5}" destId="{D2E755DE-9049-45D5-83BB-DC9EB6EA2015}" srcOrd="7" destOrd="0" presId="urn:microsoft.com/office/officeart/2009/3/layout/StepUpProcess"/>
    <dgm:cxn modelId="{C8D6ED97-9218-4009-A6FD-219AE2A4C0C2}" type="presParOf" srcId="{D2E755DE-9049-45D5-83BB-DC9EB6EA2015}" destId="{96F7962B-BC57-49B2-9F40-8E9C5EE1494F}" srcOrd="0" destOrd="0" presId="urn:microsoft.com/office/officeart/2009/3/layout/StepUpProcess"/>
    <dgm:cxn modelId="{BA03646C-DE0E-4198-9E5F-24C9FC20D2F4}" type="presParOf" srcId="{5D22F500-9BA0-4402-ADE4-6D50F43F97A5}" destId="{4B8F5B12-DD80-451C-A937-556940ABC971}" srcOrd="8" destOrd="0" presId="urn:microsoft.com/office/officeart/2009/3/layout/StepUpProcess"/>
    <dgm:cxn modelId="{6EBA2297-702A-40BE-8848-5B79162FFFFB}" type="presParOf" srcId="{4B8F5B12-DD80-451C-A937-556940ABC971}" destId="{D2E63404-FD48-4082-AD0E-EF83C61C5CE6}" srcOrd="0" destOrd="0" presId="urn:microsoft.com/office/officeart/2009/3/layout/StepUpProcess"/>
    <dgm:cxn modelId="{01C92558-2A8F-4414-B458-4903C1CCD6CE}" type="presParOf" srcId="{4B8F5B12-DD80-451C-A937-556940ABC971}" destId="{B9ECF86B-1A3E-4D8F-BAF5-86597EA2DD02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1BAF9-1CD7-4324-851A-96C566158F1A}">
      <dsp:nvSpPr>
        <dsp:cNvPr id="0" name=""/>
        <dsp:cNvSpPr/>
      </dsp:nvSpPr>
      <dsp:spPr>
        <a:xfrm>
          <a:off x="0" y="1230449"/>
          <a:ext cx="2847255" cy="69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88900" rIns="248920" bIns="88900" numCol="1" spcCol="1270" anchor="ctr" anchorCtr="0">
          <a:noAutofit/>
        </a:bodyPr>
        <a:lstStyle/>
        <a:p>
          <a:pPr marL="0" lvl="0" indent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500" kern="1200" dirty="0">
              <a:solidFill>
                <a:schemeClr val="bg2"/>
              </a:solidFill>
            </a:rPr>
            <a:t>Objective</a:t>
          </a:r>
          <a:endParaRPr lang="en-GB" sz="3500" kern="1200" dirty="0">
            <a:solidFill>
              <a:schemeClr val="bg2"/>
            </a:solidFill>
          </a:endParaRPr>
        </a:p>
      </dsp:txBody>
      <dsp:txXfrm>
        <a:off x="0" y="1230449"/>
        <a:ext cx="2847255" cy="693000"/>
      </dsp:txXfrm>
    </dsp:sp>
    <dsp:sp modelId="{194F2C6A-A665-482B-88DE-56A8EE475C83}">
      <dsp:nvSpPr>
        <dsp:cNvPr id="0" name=""/>
        <dsp:cNvSpPr/>
      </dsp:nvSpPr>
      <dsp:spPr>
        <a:xfrm>
          <a:off x="2847255" y="916433"/>
          <a:ext cx="569451" cy="1321031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461B74-9A66-4BA9-AD31-A1180A83B58F}">
      <dsp:nvSpPr>
        <dsp:cNvPr id="0" name=""/>
        <dsp:cNvSpPr/>
      </dsp:nvSpPr>
      <dsp:spPr>
        <a:xfrm>
          <a:off x="3644487" y="916433"/>
          <a:ext cx="7744535" cy="1321031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nl-NL" sz="2800" kern="1200" dirty="0"/>
            <a:t>To develop a system to accurately transcribe guitar melodies into tablature using audio processing techniques.</a:t>
          </a:r>
          <a:endParaRPr lang="en-GB" sz="2800" kern="1200" dirty="0"/>
        </a:p>
      </dsp:txBody>
      <dsp:txXfrm>
        <a:off x="3644487" y="916433"/>
        <a:ext cx="7744535" cy="1321031"/>
      </dsp:txXfrm>
    </dsp:sp>
    <dsp:sp modelId="{455D3405-88E9-499B-8CCE-F844E0D10181}">
      <dsp:nvSpPr>
        <dsp:cNvPr id="0" name=""/>
        <dsp:cNvSpPr/>
      </dsp:nvSpPr>
      <dsp:spPr>
        <a:xfrm>
          <a:off x="0" y="2774933"/>
          <a:ext cx="2847255" cy="69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88900" rIns="248920" bIns="88900" numCol="1" spcCol="1270" anchor="ctr" anchorCtr="0">
          <a:noAutofit/>
        </a:bodyPr>
        <a:lstStyle/>
        <a:p>
          <a:pPr marL="0" lvl="0" indent="0" algn="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500" kern="1200" dirty="0">
              <a:solidFill>
                <a:schemeClr val="bg2"/>
              </a:solidFill>
            </a:rPr>
            <a:t>Importance</a:t>
          </a:r>
          <a:endParaRPr lang="en-GB" sz="3500" kern="1200" dirty="0">
            <a:solidFill>
              <a:schemeClr val="bg2"/>
            </a:solidFill>
          </a:endParaRPr>
        </a:p>
      </dsp:txBody>
      <dsp:txXfrm>
        <a:off x="0" y="2774933"/>
        <a:ext cx="2847255" cy="693000"/>
      </dsp:txXfrm>
    </dsp:sp>
    <dsp:sp modelId="{92E87441-A4FF-4EF2-ADF0-C89AF1AF05E6}">
      <dsp:nvSpPr>
        <dsp:cNvPr id="0" name=""/>
        <dsp:cNvSpPr/>
      </dsp:nvSpPr>
      <dsp:spPr>
        <a:xfrm>
          <a:off x="2847255" y="2363464"/>
          <a:ext cx="569451" cy="1515937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12D8-CBFA-4A0F-8CA8-520EB3E30C75}">
      <dsp:nvSpPr>
        <dsp:cNvPr id="0" name=""/>
        <dsp:cNvSpPr/>
      </dsp:nvSpPr>
      <dsp:spPr>
        <a:xfrm>
          <a:off x="3644487" y="2363464"/>
          <a:ext cx="7744535" cy="1515937"/>
        </a:xfrm>
        <a:prstGeom prst="rect">
          <a:avLst/>
        </a:prstGeom>
        <a:solidFill>
          <a:schemeClr val="accent2">
            <a:shade val="80000"/>
            <a:hueOff val="264152"/>
            <a:satOff val="12791"/>
            <a:lumOff val="216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nl-NL" sz="2400" kern="1200" dirty="0"/>
            <a:t>AI has revolutionized music analysis and learning.</a:t>
          </a:r>
          <a:endParaRPr lang="en-GB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nl-NL" sz="2400" kern="1200" dirty="0"/>
            <a:t>Accurate transcription systems can help musicians learn solos, producers analyze compositions, and researchers study music theory.</a:t>
          </a:r>
          <a:endParaRPr lang="en-GB" sz="2400" kern="1200" dirty="0"/>
        </a:p>
      </dsp:txBody>
      <dsp:txXfrm>
        <a:off x="3644487" y="2363464"/>
        <a:ext cx="7744535" cy="15159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071C6-3ACD-4463-81CD-5A2487CF2194}">
      <dsp:nvSpPr>
        <dsp:cNvPr id="0" name=""/>
        <dsp:cNvSpPr/>
      </dsp:nvSpPr>
      <dsp:spPr>
        <a:xfrm>
          <a:off x="0" y="1620180"/>
          <a:ext cx="9870977" cy="2160240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F8BEE8-A1D7-4FEB-944B-23C461925C94}">
      <dsp:nvSpPr>
        <dsp:cNvPr id="0" name=""/>
        <dsp:cNvSpPr/>
      </dsp:nvSpPr>
      <dsp:spPr>
        <a:xfrm>
          <a:off x="274" y="0"/>
          <a:ext cx="2444812" cy="216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>
              <a:solidFill>
                <a:schemeClr val="bg2"/>
              </a:solidFill>
            </a:rPr>
            <a:t>Select an audio file that includes (rock) guitar.</a:t>
          </a:r>
          <a:endParaRPr lang="en-GB" sz="2400" kern="1200" dirty="0">
            <a:solidFill>
              <a:schemeClr val="bg2"/>
            </a:solidFill>
          </a:endParaRPr>
        </a:p>
      </dsp:txBody>
      <dsp:txXfrm>
        <a:off x="274" y="0"/>
        <a:ext cx="2444812" cy="2160240"/>
      </dsp:txXfrm>
    </dsp:sp>
    <dsp:sp modelId="{03CAC523-F93C-45F3-B817-2F83C7475288}">
      <dsp:nvSpPr>
        <dsp:cNvPr id="0" name=""/>
        <dsp:cNvSpPr/>
      </dsp:nvSpPr>
      <dsp:spPr>
        <a:xfrm>
          <a:off x="952650" y="2430270"/>
          <a:ext cx="540060" cy="54006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C0E64D-8B86-4B13-8AB1-D4D8913BC821}">
      <dsp:nvSpPr>
        <dsp:cNvPr id="0" name=""/>
        <dsp:cNvSpPr/>
      </dsp:nvSpPr>
      <dsp:spPr>
        <a:xfrm>
          <a:off x="2542688" y="3240360"/>
          <a:ext cx="2241665" cy="216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>
              <a:solidFill>
                <a:schemeClr val="bg2"/>
              </a:solidFill>
            </a:rPr>
            <a:t>Isolating the guitar from other instruments.</a:t>
          </a:r>
          <a:endParaRPr lang="en-GB" sz="2400" kern="1200" dirty="0">
            <a:solidFill>
              <a:schemeClr val="bg2"/>
            </a:solidFill>
          </a:endParaRPr>
        </a:p>
      </dsp:txBody>
      <dsp:txXfrm>
        <a:off x="2542688" y="3240360"/>
        <a:ext cx="2241665" cy="2160240"/>
      </dsp:txXfrm>
    </dsp:sp>
    <dsp:sp modelId="{B6ECB340-672F-4FAD-81E2-94C0DBA618F8}">
      <dsp:nvSpPr>
        <dsp:cNvPr id="0" name=""/>
        <dsp:cNvSpPr/>
      </dsp:nvSpPr>
      <dsp:spPr>
        <a:xfrm>
          <a:off x="3393491" y="2430270"/>
          <a:ext cx="540060" cy="54006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7B28AA-723E-44B6-8AD6-91B0497A5E7B}">
      <dsp:nvSpPr>
        <dsp:cNvPr id="0" name=""/>
        <dsp:cNvSpPr/>
      </dsp:nvSpPr>
      <dsp:spPr>
        <a:xfrm>
          <a:off x="4881955" y="0"/>
          <a:ext cx="1952024" cy="216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>
              <a:solidFill>
                <a:schemeClr val="bg2"/>
              </a:solidFill>
            </a:rPr>
            <a:t>Accurately detecting notes in complex recordings.</a:t>
          </a:r>
          <a:endParaRPr lang="en-GB" sz="2400" kern="1200" dirty="0">
            <a:solidFill>
              <a:schemeClr val="bg2"/>
            </a:solidFill>
          </a:endParaRPr>
        </a:p>
      </dsp:txBody>
      <dsp:txXfrm>
        <a:off x="4881955" y="0"/>
        <a:ext cx="1952024" cy="2160240"/>
      </dsp:txXfrm>
    </dsp:sp>
    <dsp:sp modelId="{0339BFEA-7A56-4175-849E-4E707DFE00AC}">
      <dsp:nvSpPr>
        <dsp:cNvPr id="0" name=""/>
        <dsp:cNvSpPr/>
      </dsp:nvSpPr>
      <dsp:spPr>
        <a:xfrm>
          <a:off x="5587937" y="2430270"/>
          <a:ext cx="540060" cy="54006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8221B-CA80-4ECD-B65E-5A75BB50EC08}">
      <dsp:nvSpPr>
        <dsp:cNvPr id="0" name=""/>
        <dsp:cNvSpPr/>
      </dsp:nvSpPr>
      <dsp:spPr>
        <a:xfrm>
          <a:off x="6931580" y="3240360"/>
          <a:ext cx="1952024" cy="216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400" kern="1200" dirty="0">
              <a:solidFill>
                <a:schemeClr val="bg2"/>
              </a:solidFill>
            </a:rPr>
            <a:t>Mapping detected notes to guitar strings and frets.</a:t>
          </a:r>
          <a:endParaRPr lang="en-GB" sz="2400" kern="1200" dirty="0">
            <a:solidFill>
              <a:schemeClr val="bg2"/>
            </a:solidFill>
          </a:endParaRPr>
        </a:p>
      </dsp:txBody>
      <dsp:txXfrm>
        <a:off x="6931580" y="3240360"/>
        <a:ext cx="1952024" cy="2160240"/>
      </dsp:txXfrm>
    </dsp:sp>
    <dsp:sp modelId="{FFB7C976-BEF4-443A-8DB9-635854766FA8}">
      <dsp:nvSpPr>
        <dsp:cNvPr id="0" name=""/>
        <dsp:cNvSpPr/>
      </dsp:nvSpPr>
      <dsp:spPr>
        <a:xfrm>
          <a:off x="7637562" y="2430270"/>
          <a:ext cx="540060" cy="54006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A81C42-4B12-4331-9E78-26BF6F990643}">
      <dsp:nvSpPr>
        <dsp:cNvPr id="0" name=""/>
        <dsp:cNvSpPr/>
      </dsp:nvSpPr>
      <dsp:spPr>
        <a:xfrm rot="5400000">
          <a:off x="427800" y="2192735"/>
          <a:ext cx="1260051" cy="2096697"/>
        </a:xfrm>
        <a:prstGeom prst="corner">
          <a:avLst>
            <a:gd name="adj1" fmla="val 16120"/>
            <a:gd name="adj2" fmla="val 161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F80F0E-2397-4171-BCFF-1822239694F5}">
      <dsp:nvSpPr>
        <dsp:cNvPr id="0" name=""/>
        <dsp:cNvSpPr/>
      </dsp:nvSpPr>
      <dsp:spPr>
        <a:xfrm>
          <a:off x="217466" y="2819195"/>
          <a:ext cx="1892910" cy="1659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1" kern="1200" dirty="0">
              <a:solidFill>
                <a:schemeClr val="bg2"/>
              </a:solidFill>
            </a:rPr>
            <a:t>Preprocessing</a:t>
          </a:r>
          <a:r>
            <a:rPr lang="nl-NL" sz="1600" kern="1200" dirty="0">
              <a:solidFill>
                <a:schemeClr val="bg2"/>
              </a:solidFill>
            </a:rPr>
            <a:t>: Load and normalize the audio</a:t>
          </a:r>
          <a:r>
            <a:rPr lang="en-GB" sz="1600" kern="1200" dirty="0">
              <a:solidFill>
                <a:schemeClr val="bg2"/>
              </a:solidFill>
            </a:rPr>
            <a:t>.</a:t>
          </a:r>
        </a:p>
      </dsp:txBody>
      <dsp:txXfrm>
        <a:off x="217466" y="2819195"/>
        <a:ext cx="1892910" cy="1659246"/>
      </dsp:txXfrm>
    </dsp:sp>
    <dsp:sp modelId="{2A1B0D27-2E88-43FA-9A7D-B88C2A37594E}">
      <dsp:nvSpPr>
        <dsp:cNvPr id="0" name=""/>
        <dsp:cNvSpPr/>
      </dsp:nvSpPr>
      <dsp:spPr>
        <a:xfrm>
          <a:off x="1753224" y="2038373"/>
          <a:ext cx="357152" cy="357152"/>
        </a:xfrm>
        <a:prstGeom prst="triangle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E347B6-7424-47D9-BA4E-C0EE3CF1EAB0}">
      <dsp:nvSpPr>
        <dsp:cNvPr id="0" name=""/>
        <dsp:cNvSpPr/>
      </dsp:nvSpPr>
      <dsp:spPr>
        <a:xfrm rot="5400000">
          <a:off x="2745092" y="1619318"/>
          <a:ext cx="1260051" cy="2096697"/>
        </a:xfrm>
        <a:prstGeom prst="corner">
          <a:avLst>
            <a:gd name="adj1" fmla="val 16120"/>
            <a:gd name="adj2" fmla="val 161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63782-FF1E-4E5E-B15E-D2C48CBD9F9C}">
      <dsp:nvSpPr>
        <dsp:cNvPr id="0" name=""/>
        <dsp:cNvSpPr/>
      </dsp:nvSpPr>
      <dsp:spPr>
        <a:xfrm>
          <a:off x="2534758" y="2245779"/>
          <a:ext cx="1892910" cy="1659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bg2"/>
              </a:solidFill>
            </a:rPr>
            <a:t>Source separation</a:t>
          </a:r>
          <a:r>
            <a:rPr lang="en-GB" sz="1600" kern="1200" dirty="0">
              <a:solidFill>
                <a:schemeClr val="bg2"/>
              </a:solidFill>
            </a:rPr>
            <a:t>: Isolate the harmonic (melodic) component using HPSS.</a:t>
          </a:r>
        </a:p>
      </dsp:txBody>
      <dsp:txXfrm>
        <a:off x="2534758" y="2245779"/>
        <a:ext cx="1892910" cy="1659246"/>
      </dsp:txXfrm>
    </dsp:sp>
    <dsp:sp modelId="{ABD8E0B5-45AD-4426-87C4-DFDCBF01F92E}">
      <dsp:nvSpPr>
        <dsp:cNvPr id="0" name=""/>
        <dsp:cNvSpPr/>
      </dsp:nvSpPr>
      <dsp:spPr>
        <a:xfrm>
          <a:off x="4070516" y="1464957"/>
          <a:ext cx="357152" cy="357152"/>
        </a:xfrm>
        <a:prstGeom prst="triangle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D2B88-6733-48E7-B7A5-B0EB6F617838}">
      <dsp:nvSpPr>
        <dsp:cNvPr id="0" name=""/>
        <dsp:cNvSpPr/>
      </dsp:nvSpPr>
      <dsp:spPr>
        <a:xfrm rot="5400000">
          <a:off x="5062384" y="1045902"/>
          <a:ext cx="1260051" cy="2096697"/>
        </a:xfrm>
        <a:prstGeom prst="corner">
          <a:avLst>
            <a:gd name="adj1" fmla="val 16120"/>
            <a:gd name="adj2" fmla="val 161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CCF344-87A0-43ED-992C-E3307B27524F}">
      <dsp:nvSpPr>
        <dsp:cNvPr id="0" name=""/>
        <dsp:cNvSpPr/>
      </dsp:nvSpPr>
      <dsp:spPr>
        <a:xfrm>
          <a:off x="4852050" y="1672363"/>
          <a:ext cx="1892910" cy="1659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bg2"/>
              </a:solidFill>
            </a:rPr>
            <a:t>Feature extraction</a:t>
          </a:r>
          <a:r>
            <a:rPr lang="en-GB" sz="1600" kern="1200" dirty="0">
              <a:solidFill>
                <a:schemeClr val="bg2"/>
              </a:solidFill>
            </a:rPr>
            <a:t>: Detect pitches using pitch tracking.</a:t>
          </a:r>
        </a:p>
      </dsp:txBody>
      <dsp:txXfrm>
        <a:off x="4852050" y="1672363"/>
        <a:ext cx="1892910" cy="1659246"/>
      </dsp:txXfrm>
    </dsp:sp>
    <dsp:sp modelId="{954E7D41-6D70-4B78-A6CD-4B494027164D}">
      <dsp:nvSpPr>
        <dsp:cNvPr id="0" name=""/>
        <dsp:cNvSpPr/>
      </dsp:nvSpPr>
      <dsp:spPr>
        <a:xfrm>
          <a:off x="6387808" y="891541"/>
          <a:ext cx="357152" cy="357152"/>
        </a:xfrm>
        <a:prstGeom prst="triangle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905DFF-E115-4508-81D1-2BA75C6B6678}">
      <dsp:nvSpPr>
        <dsp:cNvPr id="0" name=""/>
        <dsp:cNvSpPr/>
      </dsp:nvSpPr>
      <dsp:spPr>
        <a:xfrm rot="5400000">
          <a:off x="7379676" y="472486"/>
          <a:ext cx="1260051" cy="2096697"/>
        </a:xfrm>
        <a:prstGeom prst="corner">
          <a:avLst>
            <a:gd name="adj1" fmla="val 16120"/>
            <a:gd name="adj2" fmla="val 161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01C80-9062-44B6-AB98-BDA3BCCC54D7}">
      <dsp:nvSpPr>
        <dsp:cNvPr id="0" name=""/>
        <dsp:cNvSpPr/>
      </dsp:nvSpPr>
      <dsp:spPr>
        <a:xfrm>
          <a:off x="7169342" y="1098947"/>
          <a:ext cx="1892910" cy="1659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bg2"/>
              </a:solidFill>
            </a:rPr>
            <a:t>Transcription</a:t>
          </a:r>
          <a:r>
            <a:rPr lang="en-GB" sz="1600" kern="1200" dirty="0">
              <a:solidFill>
                <a:schemeClr val="bg2"/>
              </a:solidFill>
            </a:rPr>
            <a:t>: Map pitches to guitar strings and frets.</a:t>
          </a:r>
        </a:p>
      </dsp:txBody>
      <dsp:txXfrm>
        <a:off x="7169342" y="1098947"/>
        <a:ext cx="1892910" cy="1659246"/>
      </dsp:txXfrm>
    </dsp:sp>
    <dsp:sp modelId="{2CEF9F98-DEE4-4898-9C24-201B5552BD5E}">
      <dsp:nvSpPr>
        <dsp:cNvPr id="0" name=""/>
        <dsp:cNvSpPr/>
      </dsp:nvSpPr>
      <dsp:spPr>
        <a:xfrm>
          <a:off x="8705100" y="318125"/>
          <a:ext cx="357152" cy="357152"/>
        </a:xfrm>
        <a:prstGeom prst="triangle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E63404-FD48-4082-AD0E-EF83C61C5CE6}">
      <dsp:nvSpPr>
        <dsp:cNvPr id="0" name=""/>
        <dsp:cNvSpPr/>
      </dsp:nvSpPr>
      <dsp:spPr>
        <a:xfrm rot="5400000">
          <a:off x="9696968" y="-100929"/>
          <a:ext cx="1260051" cy="2096697"/>
        </a:xfrm>
        <a:prstGeom prst="corner">
          <a:avLst>
            <a:gd name="adj1" fmla="val 16120"/>
            <a:gd name="adj2" fmla="val 1611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ECF86B-1A3E-4D8F-BAF5-86597EA2DD02}">
      <dsp:nvSpPr>
        <dsp:cNvPr id="0" name=""/>
        <dsp:cNvSpPr/>
      </dsp:nvSpPr>
      <dsp:spPr>
        <a:xfrm>
          <a:off x="9486634" y="525531"/>
          <a:ext cx="1892910" cy="1659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bg2"/>
              </a:solidFill>
            </a:rPr>
            <a:t>Output generation</a:t>
          </a:r>
          <a:r>
            <a:rPr lang="en-GB" sz="1600" kern="1200" dirty="0">
              <a:solidFill>
                <a:schemeClr val="bg2"/>
              </a:solidFill>
            </a:rPr>
            <a:t>: Format results into readable tablature.</a:t>
          </a:r>
        </a:p>
      </dsp:txBody>
      <dsp:txXfrm>
        <a:off x="9486634" y="525531"/>
        <a:ext cx="1892910" cy="1659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68446-54CF-4267-A5BD-FA01909E96A2}" type="datetimeFigureOut">
              <a:rPr lang="nl-NL" smtClean="0"/>
              <a:t>8-12-2024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345F5-224F-42F7-8104-3FF77BEE4C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0830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98784-F1F2-4D71-B346-94F94D5EBAA2}" type="datetimeFigureOut">
              <a:rPr lang="nl-NL" smtClean="0"/>
              <a:t>8-12-2024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ECD43-08E5-4945-BC4F-4857758E97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51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453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94814EB-0BB0-4457-6297-388F8BFA7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2" y="4594421"/>
            <a:ext cx="3182840" cy="1768245"/>
          </a:xfrm>
          <a:prstGeom prst="rect">
            <a:avLst/>
          </a:prstGeom>
        </p:spPr>
      </p:pic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-1"/>
            <a:ext cx="1219834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presentation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490663" y="3934610"/>
            <a:ext cx="6918325" cy="39370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Subtitle presentation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467327" y="3934684"/>
            <a:ext cx="4326359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fld id="{928F9493-D671-4F27-99EF-9D103FC79999}" type="datetime1">
              <a:rPr lang="nl-NL" noProof="0" smtClean="0"/>
              <a:t>8-12-2024</a:t>
            </a:fld>
            <a:endParaRPr lang="en-GB" noProof="0" dirty="0"/>
          </a:p>
        </p:txBody>
      </p: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6099174" y="6453336"/>
            <a:ext cx="6099175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3797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graph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2950967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video</a:t>
            </a:r>
          </a:p>
        </p:txBody>
      </p:sp>
      <p:sp>
        <p:nvSpPr>
          <p:cNvPr id="1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3170741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closure</a:t>
            </a: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DCC092-E9CD-3E17-A907-B36DE97D9A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2" y="4594421"/>
            <a:ext cx="3182840" cy="17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113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closure</a:t>
            </a: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DCC092-E9CD-3E17-A907-B36DE97D9A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2" y="4594421"/>
            <a:ext cx="3182840" cy="17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113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6846640" cy="4795836"/>
          </a:xfrm>
          <a:noFill/>
        </p:spPr>
        <p:txBody>
          <a:bodyPr vert="horz" wrap="none" lIns="0" tIns="0" rIns="0" bIns="0"/>
          <a:lstStyle>
            <a:lvl1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>
                <a:solidFill>
                  <a:schemeClr val="bg2"/>
                </a:solidFill>
              </a:defRPr>
            </a:lvl1pPr>
            <a:lvl2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>
                <a:solidFill>
                  <a:schemeClr val="bg2"/>
                </a:solidFill>
              </a:defRPr>
            </a:lvl6pPr>
            <a:lvl7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7pPr>
            <a:lvl8pPr>
              <a:defRPr>
                <a:solidFill>
                  <a:schemeClr val="bg2"/>
                </a:solidFill>
              </a:defRPr>
            </a:lvl8pPr>
            <a:lvl9pPr>
              <a:defRPr>
                <a:solidFill>
                  <a:schemeClr val="bg2"/>
                </a:solidFill>
              </a:defRPr>
            </a:lvl9pPr>
          </a:lstStyle>
          <a:p>
            <a:pPr lvl="0"/>
            <a:r>
              <a:rPr lang="en-GB" noProof="0" dirty="0"/>
              <a:t>Numbering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yellow</a:t>
            </a:r>
          </a:p>
          <a:p>
            <a:pPr lvl="5"/>
            <a:r>
              <a:rPr lang="en-GB" noProof="0" dirty="0"/>
              <a:t>Numbering</a:t>
            </a:r>
          </a:p>
          <a:p>
            <a:pPr lvl="6"/>
            <a:r>
              <a:rPr lang="en-GB" noProof="0" dirty="0"/>
              <a:t>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7453634" y="1252538"/>
            <a:ext cx="4339905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42613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259685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7926761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8533755" y="1252538"/>
            <a:ext cx="3259784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0302820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5" y="1252538"/>
            <a:ext cx="5592763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276742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3534273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141267" y="1252538"/>
            <a:ext cx="7652271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2317621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04663" y="1252538"/>
            <a:ext cx="11388876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9258224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218777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6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614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6200776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9098614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3173449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341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179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698225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04662" y="1252836"/>
            <a:ext cx="11389023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7" name="Rechthoek 6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8" name="Rechthoek 7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20" name="Rechthoek 19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2" y="6543376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0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8" r:id="rId3"/>
    <p:sldLayoutId id="2147483665" r:id="rId4"/>
    <p:sldLayoutId id="2147483661" r:id="rId5"/>
    <p:sldLayoutId id="2147483664" r:id="rId6"/>
    <p:sldLayoutId id="2147483666" r:id="rId7"/>
    <p:sldLayoutId id="2147483662" r:id="rId8"/>
    <p:sldLayoutId id="2147483663" r:id="rId9"/>
    <p:sldLayoutId id="2147483667" r:id="rId10"/>
    <p:sldLayoutId id="2147483668" r:id="rId11"/>
    <p:sldLayoutId id="2147483670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i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6pPr>
      <a:lvl7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04662" y="1252836"/>
            <a:ext cx="11389023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7" name="Rechthoek 6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8" name="Rechthoek 7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20" name="Rechthoek 19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2" y="6543376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0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i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6pPr>
      <a:lvl7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490663" y="1052736"/>
            <a:ext cx="10225136" cy="2376264"/>
          </a:xfrm>
        </p:spPr>
        <p:txBody>
          <a:bodyPr/>
          <a:lstStyle/>
          <a:p>
            <a:r>
              <a:rPr lang="nl-NL" dirty="0"/>
              <a:t>Transcribing Melodies</a:t>
            </a:r>
            <a:endParaRPr lang="nl-NL" sz="140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NL" dirty="0"/>
              <a:t>Audio Processing and Indexing Final Project, 10 December 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5B074-1A24-7296-611B-0BECBB6D0F00}"/>
              </a:ext>
            </a:extLst>
          </p:cNvPr>
          <p:cNvSpPr txBox="1"/>
          <p:nvPr/>
        </p:nvSpPr>
        <p:spPr>
          <a:xfrm>
            <a:off x="8835479" y="4725144"/>
            <a:ext cx="2880320" cy="1512168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dirty="0"/>
              <a:t>Qianpu Chen</a:t>
            </a:r>
          </a:p>
          <a:p>
            <a:r>
              <a:rPr lang="nl-NL" dirty="0"/>
              <a:t>Gaurisankar Jayadas</a:t>
            </a:r>
          </a:p>
          <a:p>
            <a:r>
              <a:rPr lang="nl-NL" dirty="0"/>
              <a:t>Amber van den Broek</a:t>
            </a:r>
          </a:p>
          <a:p>
            <a:r>
              <a:rPr lang="nl-NL" dirty="0"/>
              <a:t>Robin P.M. Kras</a:t>
            </a:r>
          </a:p>
          <a:p>
            <a:endParaRPr lang="en-GB" noProof="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14846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88F4-DF8C-73B1-B067-330756B91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62" y="404664"/>
            <a:ext cx="11389024" cy="43204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nl-NL" sz="3100"/>
              <a:t>Demo</a:t>
            </a:r>
            <a:endParaRPr lang="en-GB" sz="3100" dirty="0"/>
          </a:p>
        </p:txBody>
      </p:sp>
      <p:pic>
        <p:nvPicPr>
          <p:cNvPr id="8" name="Video 7" descr="A screenshot of a computer program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2D6A7D88-1D60-E475-F520-53C0EBEA63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6134" y="1252538"/>
            <a:ext cx="8525933" cy="479583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63E90-CAF6-A321-2B91-367DF7189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EE7099E-8998-4851-915A-4F4831808297}" type="slidenum">
              <a:rPr lang="nl-NL" smtClean="0"/>
              <a:pPr>
                <a:spcAft>
                  <a:spcPts val="600"/>
                </a:spcAft>
              </a:pPr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41422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28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218855" y="1772816"/>
            <a:ext cx="4752528" cy="1656184"/>
          </a:xfrm>
        </p:spPr>
        <p:txBody>
          <a:bodyPr/>
          <a:lstStyle/>
          <a:p>
            <a:r>
              <a:rPr lang="nl-NL" dirty="0"/>
              <a:t>Questions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A03578-055A-86AA-7BD2-D31A55387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75" y="836712"/>
            <a:ext cx="3024336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02991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5DB2E-B3E8-FDC9-6CAC-FD2D8E9BE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Introduction</a:t>
            </a:r>
            <a:endParaRPr lang="en-GB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AE2008-E037-957D-99B8-FBA0EF5E9D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451240"/>
              </p:ext>
            </p:extLst>
          </p:nvPr>
        </p:nvGraphicFramePr>
        <p:xfrm>
          <a:off x="404662" y="1252836"/>
          <a:ext cx="11389023" cy="4795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77293-5EFB-9108-4F25-BB9D89C32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831379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44846-77F9-5960-57DA-8289B5A9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Problem Statement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9FE13C8-D22C-D4CF-4DB8-BFB8C43887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3909260"/>
              </p:ext>
            </p:extLst>
          </p:nvPr>
        </p:nvGraphicFramePr>
        <p:xfrm>
          <a:off x="404662" y="1052736"/>
          <a:ext cx="9870977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ABBBB8-9E0E-776D-D01C-B8605236F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AE5766-355D-FDC5-7B1B-4289F6E17810}"/>
              </a:ext>
            </a:extLst>
          </p:cNvPr>
          <p:cNvSpPr txBox="1"/>
          <p:nvPr/>
        </p:nvSpPr>
        <p:spPr>
          <a:xfrm>
            <a:off x="10275639" y="2636912"/>
            <a:ext cx="1800200" cy="2232248"/>
          </a:xfrm>
          <a:prstGeom prst="rect">
            <a:avLst/>
          </a:prstGeom>
          <a:noFill/>
        </p:spPr>
        <p:txBody>
          <a:bodyPr wrap="square" lIns="108000" tIns="108000" rIns="108000" bIns="108000" rtlCol="0" anchor="ctr">
            <a:noAutofit/>
          </a:bodyPr>
          <a:lstStyle/>
          <a:p>
            <a:pPr algn="ctr"/>
            <a:r>
              <a:rPr lang="nl-NL" sz="2800" noProof="0" dirty="0">
                <a:solidFill>
                  <a:schemeClr val="bg2"/>
                </a:solidFill>
              </a:rPr>
              <a:t>Produce coherent tablature.</a:t>
            </a:r>
            <a:endParaRPr lang="en-GB" sz="2800" noProof="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651738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57016-8728-1419-22AE-0F6FABEEF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Preliminaries: Tools and Libraries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91685-9578-76A1-4594-60EC918C1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nl-NL" sz="2400"/>
              <a:t>Used tools include:</a:t>
            </a:r>
          </a:p>
          <a:p>
            <a:pPr lvl="1">
              <a:lnSpc>
                <a:spcPct val="100000"/>
              </a:lnSpc>
            </a:pPr>
            <a:r>
              <a:rPr lang="nl-NL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Librosa</a:t>
            </a:r>
            <a:r>
              <a:rPr lang="nl-NL" sz="2400"/>
              <a:t> for audio processing.</a:t>
            </a:r>
          </a:p>
          <a:p>
            <a:pPr lvl="1">
              <a:lnSpc>
                <a:spcPct val="100000"/>
              </a:lnSpc>
            </a:pPr>
            <a:r>
              <a:rPr lang="nl-NL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Numpy</a:t>
            </a:r>
            <a:r>
              <a:rPr lang="nl-NL" sz="2400"/>
              <a:t> for numerical operations.</a:t>
            </a:r>
          </a:p>
          <a:p>
            <a:pPr lvl="1">
              <a:lnSpc>
                <a:spcPct val="100000"/>
              </a:lnSpc>
            </a:pPr>
            <a:r>
              <a:rPr lang="nl-NL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</a:t>
            </a:r>
            <a:r>
              <a:rPr lang="nl-NL" sz="2400"/>
              <a:t> for visualizations.</a:t>
            </a:r>
          </a:p>
          <a:p>
            <a:pPr lvl="1">
              <a:lnSpc>
                <a:spcPct val="100000"/>
              </a:lnSpc>
            </a:pPr>
            <a:r>
              <a:rPr lang="nl-NL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Jupyter Notebook </a:t>
            </a:r>
            <a:r>
              <a:rPr lang="nl-NL" sz="2400"/>
              <a:t>for implementation and demo.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30E93-A6C0-52A8-6750-72D3A83BC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3</a:t>
            </a:fld>
            <a:endParaRPr lang="nl-NL"/>
          </a:p>
        </p:txBody>
      </p:sp>
      <p:pic>
        <p:nvPicPr>
          <p:cNvPr id="1027" name="Picture 3" descr="GitHub - librosa/librosa: Python library for audio and music analysis">
            <a:extLst>
              <a:ext uri="{FF2B5EF4-FFF2-40B4-BE49-F238E27FC236}">
                <a16:creationId xmlns:a16="http://schemas.microsoft.com/office/drawing/2014/main" id="{B1D6AB7E-8C25-A51B-7120-14C601BB0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454" y="1066110"/>
            <a:ext cx="4285666" cy="175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ython (programming language) - Wikipedia">
            <a:extLst>
              <a:ext uri="{FF2B5EF4-FFF2-40B4-BE49-F238E27FC236}">
                <a16:creationId xmlns:a16="http://schemas.microsoft.com/office/drawing/2014/main" id="{BF89A9A2-8242-BDFF-8144-410CA75FD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935" y="3836194"/>
            <a:ext cx="2402519" cy="263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Matplotlib - Python Library - Studyopedia">
            <a:extLst>
              <a:ext uri="{FF2B5EF4-FFF2-40B4-BE49-F238E27FC236}">
                <a16:creationId xmlns:a16="http://schemas.microsoft.com/office/drawing/2014/main" id="{005A1C67-B355-8A08-2D19-E2606A91C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24" y="3970992"/>
            <a:ext cx="2284730" cy="126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Project Jupyter - Wikipedia">
            <a:extLst>
              <a:ext uri="{FF2B5EF4-FFF2-40B4-BE49-F238E27FC236}">
                <a16:creationId xmlns:a16="http://schemas.microsoft.com/office/drawing/2014/main" id="{59CAB7E1-A5A0-F1B6-C79F-BACF10442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0192">
            <a:off x="9297138" y="3973066"/>
            <a:ext cx="1516976" cy="175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066291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5293-C0C4-4804-6440-6BBD4B9E5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System Overview: Pipeline</a:t>
            </a:r>
            <a:endParaRPr lang="en-GB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BD438A8-32B4-1E80-86C9-413CDC09B8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1311588"/>
              </p:ext>
            </p:extLst>
          </p:nvPr>
        </p:nvGraphicFramePr>
        <p:xfrm>
          <a:off x="404662" y="1252836"/>
          <a:ext cx="11389023" cy="4795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9653A-B991-CCF8-1165-71F3780AB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1E19B-8860-084D-8F88-06D08E95A6CA}"/>
              </a:ext>
            </a:extLst>
          </p:cNvPr>
          <p:cNvSpPr txBox="1"/>
          <p:nvPr/>
        </p:nvSpPr>
        <p:spPr>
          <a:xfrm>
            <a:off x="1033554" y="5634181"/>
            <a:ext cx="11139734" cy="792088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nl-NL" noProof="0" dirty="0">
                <a:solidFill>
                  <a:schemeClr val="bg2"/>
                </a:solidFill>
              </a:rPr>
              <a:t>Each step can be debugged or replaced independently.</a:t>
            </a:r>
          </a:p>
          <a:p>
            <a:r>
              <a:rPr lang="nl-NL" dirty="0">
                <a:solidFill>
                  <a:schemeClr val="bg2"/>
                </a:solidFill>
              </a:rPr>
              <a:t>A pipeline allows for future enhancements (or replacing components) without reworking the entire system.</a:t>
            </a:r>
            <a:endParaRPr lang="en-GB" noProof="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185018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FF252-3B3F-88FD-8323-068EA0926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62" y="404664"/>
            <a:ext cx="11389024" cy="43204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nl-NL" sz="3100"/>
              <a:t>System Overview: Preprocessing and Source Separation </a:t>
            </a:r>
            <a:endParaRPr lang="en-GB" sz="310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E879AA-95C6-127E-41ED-258060952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6846640" cy="4795836"/>
          </a:xfrm>
        </p:spPr>
        <p:txBody>
          <a:bodyPr wrap="none">
            <a:normAutofit/>
          </a:bodyPr>
          <a:lstStyle/>
          <a:p>
            <a:pPr marL="0" indent="0">
              <a:buNone/>
            </a:pPr>
            <a:r>
              <a:rPr lang="nl-NL" dirty="0"/>
              <a:t>Audio Preprocessing: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Load audio at 22050 Hz and normalize it.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Show a waveform or spectrogram of raw audio.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Source Separation: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Separate harmonic and percussive elements.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pPr marL="342900" indent="-342900">
              <a:buFont typeface="+mj-lt"/>
              <a:buAutoNum type="arabicPeriod"/>
            </a:pP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BF0D4-1514-6C38-A3E6-D36AC709B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EE7099E-8998-4851-915A-4F4831808297}" type="slidenum">
              <a:rPr lang="nl-NL" smtClean="0"/>
              <a:pPr>
                <a:spcAft>
                  <a:spcPts val="600"/>
                </a:spcAft>
              </a:pPr>
              <a:t>5</a:t>
            </a:fld>
            <a:endParaRPr lang="nl-NL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346866E-C3CB-D90E-0789-A32A90970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732" y="2060848"/>
            <a:ext cx="4631223" cy="165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87FAD0D-2259-16CD-BBAA-E201DD119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734" y="4110476"/>
            <a:ext cx="4631221" cy="165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B377AC-5B0B-00D0-2ED1-0DD2FD0C65F4}"/>
              </a:ext>
            </a:extLst>
          </p:cNvPr>
          <p:cNvSpPr txBox="1"/>
          <p:nvPr/>
        </p:nvSpPr>
        <p:spPr>
          <a:xfrm>
            <a:off x="7314733" y="1628800"/>
            <a:ext cx="4631222" cy="432048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pPr algn="ctr"/>
            <a:r>
              <a:rPr lang="nl-NL" i="1" noProof="0" dirty="0">
                <a:solidFill>
                  <a:schemeClr val="bg2"/>
                </a:solidFill>
              </a:rPr>
              <a:t>Before</a:t>
            </a:r>
            <a:endParaRPr lang="en-GB" i="1" noProof="0" dirty="0" err="1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4831A-2D0E-DBF4-2DF4-2F9DDEB7C3A2}"/>
              </a:ext>
            </a:extLst>
          </p:cNvPr>
          <p:cNvSpPr txBox="1"/>
          <p:nvPr/>
        </p:nvSpPr>
        <p:spPr>
          <a:xfrm>
            <a:off x="7246349" y="3678428"/>
            <a:ext cx="4631222" cy="432048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pPr algn="ctr"/>
            <a:r>
              <a:rPr lang="nl-NL" i="1" noProof="0" dirty="0">
                <a:solidFill>
                  <a:schemeClr val="bg2"/>
                </a:solidFill>
              </a:rPr>
              <a:t>After</a:t>
            </a:r>
            <a:endParaRPr lang="en-GB" i="1" noProof="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032833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05FF1-F2E5-4003-052A-106AB1D21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System Overview: Feature Extraction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4B56B-1CA1-D269-B9CB-A6BD15EEA7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anchor="t">
            <a:normAutofit/>
          </a:bodyPr>
          <a:lstStyle/>
          <a:p>
            <a:pPr marL="180975" lvl="1" indent="0">
              <a:buNone/>
            </a:pPr>
            <a:r>
              <a:rPr lang="nl-NL" sz="2600" dirty="0"/>
              <a:t>By using </a:t>
            </a:r>
            <a:r>
              <a:rPr lang="nl-NL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librosa.piptrack() </a:t>
            </a:r>
            <a:r>
              <a:rPr lang="nl-NL" sz="2600" dirty="0"/>
              <a:t>for pitch detection, we can extract pitches with the highest magnitude in each time frame.</a:t>
            </a:r>
          </a:p>
          <a:p>
            <a:pPr lvl="2"/>
            <a:r>
              <a:rPr lang="nl-NL" sz="2000" dirty="0">
                <a:highlight>
                  <a:srgbClr val="FFFF00"/>
                </a:highlight>
              </a:rPr>
              <a:t>+Piptrack is lightweight and effective for monophonic signals (like a guitar single melody).</a:t>
            </a:r>
            <a:endParaRPr lang="nl-NL" sz="2800" dirty="0">
              <a:highlight>
                <a:srgbClr val="FFFF00"/>
              </a:highlight>
            </a:endParaRPr>
          </a:p>
          <a:p>
            <a:pPr marL="180975" lvl="1" indent="0">
              <a:buNone/>
            </a:pPr>
            <a:r>
              <a:rPr lang="nl-NL" sz="2600" dirty="0"/>
              <a:t>This enables filtering low-energy pitches to reduce noise.</a:t>
            </a:r>
          </a:p>
          <a:p>
            <a:pPr lvl="2"/>
            <a:r>
              <a:rPr lang="nl-NL" sz="2800" dirty="0">
                <a:highlight>
                  <a:srgbClr val="FFFF00"/>
                </a:highlight>
              </a:rPr>
              <a:t>+</a:t>
            </a:r>
            <a:r>
              <a:rPr lang="nl-NL" sz="2000" dirty="0">
                <a:highlight>
                  <a:srgbClr val="FFFF00"/>
                </a:highlight>
              </a:rPr>
              <a:t>This prevents noise from being interpreted as valid notes.</a:t>
            </a:r>
            <a:endParaRPr lang="en-GB" sz="2800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D908E-5377-7F50-B4F0-EEA444094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5870659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73EE9-9C7C-9847-C805-E4245521B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System Overview: Transcription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Vertical Text Placeholder 2">
                <a:extLst>
                  <a:ext uri="{FF2B5EF4-FFF2-40B4-BE49-F238E27FC236}">
                    <a16:creationId xmlns:a16="http://schemas.microsoft.com/office/drawing/2014/main" id="{742D3A33-2A35-99D4-CE7F-3FF55FD3BAC3}"/>
                  </a:ext>
                </a:extLst>
              </p:cNvPr>
              <p:cNvSpPr>
                <a:spLocks noGrp="1"/>
              </p:cNvSpPr>
              <p:nvPr>
                <p:ph type="body" orient="vert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nl-NL" sz="2400" dirty="0"/>
                  <a:t>The objective is to </a:t>
                </a:r>
                <a:r>
                  <a:rPr lang="nl-NL" sz="2400" b="1" dirty="0"/>
                  <a:t>map detected pitches to guitar strings and frets.</a:t>
                </a:r>
              </a:p>
              <a:p>
                <a:endParaRPr lang="nl-NL" sz="2400" b="1" dirty="0"/>
              </a:p>
              <a:p>
                <a:pPr marL="0" indent="0">
                  <a:buNone/>
                </a:pPr>
                <a:r>
                  <a:rPr lang="nl-NL" sz="2400" dirty="0"/>
                  <a:t>Proposed solution: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nl-NL" sz="2400" dirty="0"/>
                  <a:t>Use the MIDI note system to map pitches to closest string.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nl-NL" sz="2400" dirty="0"/>
                  <a:t>Calculate the fret number, by: </a:t>
                </a:r>
              </a:p>
              <a:p>
                <a:pPr lvl="7"/>
                <a:r>
                  <a:rPr lang="nl-NL" sz="2200" b="0" dirty="0"/>
                  <a:t>	</a:t>
                </a:r>
                <a14:m>
                  <m:oMath xmlns:m="http://schemas.openxmlformats.org/officeDocument/2006/math">
                    <m:r>
                      <a:rPr lang="nl-NL" sz="2200" b="0" i="1" smtClean="0">
                        <a:latin typeface="Cambria Math" panose="02040503050406030204" pitchFamily="18" charset="0"/>
                      </a:rPr>
                      <m:t>𝐹𝑟𝑒𝑡</m:t>
                    </m:r>
                    <m:r>
                      <a:rPr lang="nl-NL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sz="2200" b="0" i="1" smtClean="0">
                        <a:latin typeface="Cambria Math" panose="02040503050406030204" pitchFamily="18" charset="0"/>
                      </a:rPr>
                      <m:t>𝑀𝐼𝐷𝐼</m:t>
                    </m:r>
                    <m:r>
                      <a:rPr lang="nl-NL" sz="2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nl-NL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nl-NL" sz="2200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</m:sub>
                    </m:sSub>
                    <m:r>
                      <a:rPr lang="nl-NL" sz="2200" b="0" i="1" smtClean="0">
                        <a:latin typeface="Cambria Math" panose="02040503050406030204" pitchFamily="18" charset="0"/>
                      </a:rPr>
                      <m:t>)−</m:t>
                    </m:r>
                    <m:r>
                      <a:rPr lang="nl-NL" sz="2200" b="0" i="1" smtClean="0">
                        <a:latin typeface="Cambria Math" panose="02040503050406030204" pitchFamily="18" charset="0"/>
                      </a:rPr>
                      <m:t>𝑀𝐼𝐷𝐼</m:t>
                    </m:r>
                    <m:r>
                      <a:rPr lang="nl-NL" sz="2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nl-NL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nl-NL" sz="2200" b="0" i="1" smtClean="0">
                            <a:latin typeface="Cambria Math" panose="02040503050406030204" pitchFamily="18" charset="0"/>
                          </a:rPr>
                          <m:t>𝑠𝑡𝑟𝑖𝑛𝑔</m:t>
                        </m:r>
                      </m:sub>
                    </m:sSub>
                    <m:r>
                      <a:rPr lang="nl-NL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200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dirty="0"/>
                  <a:t>Ensure frets are within the valid range of 0-24.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>
                    <a:highlight>
                      <a:srgbClr val="FFFF00"/>
                    </a:highlight>
                  </a:rPr>
                  <a:t>+MIDI provides a standard, precise way to map frequencies to musical notes.</a:t>
                </a:r>
              </a:p>
              <a:p>
                <a:pPr marL="0" indent="0">
                  <a:buNone/>
                </a:pPr>
                <a:r>
                  <a:rPr lang="en-GB" sz="2400" dirty="0">
                    <a:highlight>
                      <a:srgbClr val="FFFF00"/>
                    </a:highlight>
                  </a:rPr>
                  <a:t>+Guitar tuning is straightforward to implement from here.</a:t>
                </a:r>
              </a:p>
              <a:p>
                <a:pPr marL="0" indent="0">
                  <a:buNone/>
                </a:pPr>
                <a:endParaRPr lang="en-GB" sz="2400" dirty="0">
                  <a:highlight>
                    <a:srgbClr val="FFFF00"/>
                  </a:highlight>
                </a:endParaRPr>
              </a:p>
              <a:p>
                <a:pPr marL="0" indent="0">
                  <a:buNone/>
                </a:pPr>
                <a:r>
                  <a:rPr lang="en-GB" sz="2400" dirty="0"/>
                  <a:t>Example: Pitch: 110Hz </a:t>
                </a:r>
                <a:r>
                  <a:rPr lang="en-GB" sz="2400" dirty="0">
                    <a:sym typeface="Wingdings" panose="05000000000000000000" pitchFamily="2" charset="2"/>
                  </a:rPr>
                  <a:t> MIDI: 45  String: A2  Fret: 0.</a:t>
                </a: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3" name="Vertical Text Placeholder 2">
                <a:extLst>
                  <a:ext uri="{FF2B5EF4-FFF2-40B4-BE49-F238E27FC236}">
                    <a16:creationId xmlns:a16="http://schemas.microsoft.com/office/drawing/2014/main" id="{742D3A33-2A35-99D4-CE7F-3FF55FD3BA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blipFill>
                <a:blip r:embed="rId2"/>
                <a:stretch>
                  <a:fillRect l="-1498" t="-38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8E5B8-D6F3-0E49-AC74-7869CCCC6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2065544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B80F0-A056-34C6-1A99-C293FC732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System Overview: Output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50751D-BA1B-6FAF-6F1F-033A1F0AB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11389023" cy="34843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sz="2400" dirty="0"/>
              <a:t>The objective is to </a:t>
            </a:r>
            <a:r>
              <a:rPr lang="nl-NL" sz="2400" b="1" dirty="0"/>
              <a:t>format detected notes into readable guitar tabs.</a:t>
            </a:r>
          </a:p>
          <a:p>
            <a:pPr marL="0" indent="0">
              <a:buNone/>
            </a:pPr>
            <a:endParaRPr lang="nl-NL" sz="2400" b="1" dirty="0"/>
          </a:p>
          <a:p>
            <a:pPr marL="0" indent="0">
              <a:buNone/>
            </a:pPr>
            <a:r>
              <a:rPr lang="nl-NL" sz="2400" dirty="0"/>
              <a:t>Steps: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Represent each string as a sequence of frets.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/>
              <a:t>Dashes (-) denote silence or unused strings.</a:t>
            </a:r>
          </a:p>
          <a:p>
            <a:pPr marL="457200" indent="-457200">
              <a:buFont typeface="+mj-lt"/>
              <a:buAutoNum type="arabicPeriod"/>
            </a:pPr>
            <a:endParaRPr lang="nl-NL" sz="2400" dirty="0"/>
          </a:p>
          <a:p>
            <a:pPr marL="0" indent="0">
              <a:buNone/>
            </a:pPr>
            <a:r>
              <a:rPr lang="nl-NL" sz="2400" dirty="0">
                <a:highlight>
                  <a:srgbClr val="FFFF00"/>
                </a:highlight>
              </a:rPr>
              <a:t>+Tabs are widely used by guitarists, thus making the output intuitive.</a:t>
            </a:r>
          </a:p>
          <a:p>
            <a:pPr marL="0" indent="0">
              <a:buNone/>
            </a:pPr>
            <a:r>
              <a:rPr lang="nl-NL" sz="2400" dirty="0">
                <a:highlight>
                  <a:srgbClr val="FFFF00"/>
                </a:highlight>
              </a:rPr>
              <a:t>+The format is simple to implement programmatically.</a:t>
            </a:r>
          </a:p>
          <a:p>
            <a:pPr marL="0" indent="0">
              <a:buNone/>
            </a:pPr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C1D7B-5610-E9EB-D557-6E91379772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8</a:t>
            </a:fld>
            <a:endParaRPr lang="nl-NL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B28A906-8BFE-3D64-501F-D76EFFC95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348643"/>
              </p:ext>
            </p:extLst>
          </p:nvPr>
        </p:nvGraphicFramePr>
        <p:xfrm>
          <a:off x="2033058" y="4869160"/>
          <a:ext cx="8132230" cy="1292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6446">
                  <a:extLst>
                    <a:ext uri="{9D8B030D-6E8A-4147-A177-3AD203B41FA5}">
                      <a16:colId xmlns:a16="http://schemas.microsoft.com/office/drawing/2014/main" val="2668895876"/>
                    </a:ext>
                  </a:extLst>
                </a:gridCol>
                <a:gridCol w="1626446">
                  <a:extLst>
                    <a:ext uri="{9D8B030D-6E8A-4147-A177-3AD203B41FA5}">
                      <a16:colId xmlns:a16="http://schemas.microsoft.com/office/drawing/2014/main" val="2449111162"/>
                    </a:ext>
                  </a:extLst>
                </a:gridCol>
                <a:gridCol w="1626446">
                  <a:extLst>
                    <a:ext uri="{9D8B030D-6E8A-4147-A177-3AD203B41FA5}">
                      <a16:colId xmlns:a16="http://schemas.microsoft.com/office/drawing/2014/main" val="3673899310"/>
                    </a:ext>
                  </a:extLst>
                </a:gridCol>
                <a:gridCol w="1626446">
                  <a:extLst>
                    <a:ext uri="{9D8B030D-6E8A-4147-A177-3AD203B41FA5}">
                      <a16:colId xmlns:a16="http://schemas.microsoft.com/office/drawing/2014/main" val="466135314"/>
                    </a:ext>
                  </a:extLst>
                </a:gridCol>
                <a:gridCol w="1626446">
                  <a:extLst>
                    <a:ext uri="{9D8B030D-6E8A-4147-A177-3AD203B41FA5}">
                      <a16:colId xmlns:a16="http://schemas.microsoft.com/office/drawing/2014/main" val="40180701"/>
                    </a:ext>
                  </a:extLst>
                </a:gridCol>
              </a:tblGrid>
              <a:tr h="430755"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Aptos SemiBold" panose="020F0502020204030204" pitchFamily="34" charset="0"/>
                        </a:rPr>
                        <a:t>E2</a:t>
                      </a:r>
                      <a:endParaRPr lang="en-GB" b="1" dirty="0">
                        <a:latin typeface="Aptos SemiBold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Aptos SemiBold" panose="020F0502020204030204" pitchFamily="34" charset="0"/>
                        </a:rPr>
                        <a:t>0</a:t>
                      </a:r>
                      <a:endParaRPr lang="en-GB" b="1" dirty="0">
                        <a:latin typeface="Aptos SemiBold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Aptos SemiBold" panose="020F0502020204030204" pitchFamily="34" charset="0"/>
                        </a:rPr>
                        <a:t>3</a:t>
                      </a:r>
                      <a:endParaRPr lang="en-GB" b="1" dirty="0">
                        <a:latin typeface="Aptos SemiBold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Aptos SemiBold" panose="020F0502020204030204" pitchFamily="34" charset="0"/>
                        </a:rPr>
                        <a:t>5</a:t>
                      </a:r>
                      <a:endParaRPr lang="en-GB" b="1" dirty="0">
                        <a:latin typeface="Aptos SemiBold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Aptos SemiBold" panose="020F0502020204030204" pitchFamily="34" charset="0"/>
                        </a:rPr>
                        <a:t>-</a:t>
                      </a:r>
                      <a:endParaRPr lang="en-GB" b="1" dirty="0">
                        <a:latin typeface="Aptos SemiBold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739682"/>
                  </a:ext>
                </a:extLst>
              </a:tr>
              <a:tr h="430755"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Aptos SemiBold" panose="020F0502020204030204" pitchFamily="34" charset="0"/>
                        </a:rPr>
                        <a:t>A2</a:t>
                      </a:r>
                      <a:endParaRPr lang="en-GB" b="1" dirty="0">
                        <a:latin typeface="Aptos SemiBold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Aptos SemiBold" panose="020F0502020204030204" pitchFamily="34" charset="0"/>
                        </a:rPr>
                        <a:t>-</a:t>
                      </a:r>
                      <a:endParaRPr lang="en-GB" b="1" dirty="0">
                        <a:latin typeface="Aptos SemiBold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Aptos SemiBold" panose="020F0502020204030204" pitchFamily="34" charset="0"/>
                        </a:rPr>
                        <a:t>2</a:t>
                      </a:r>
                      <a:endParaRPr lang="en-GB" b="1" dirty="0">
                        <a:latin typeface="Aptos SemiBold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Aptos SemiBold" panose="020F0502020204030204" pitchFamily="34" charset="0"/>
                        </a:rPr>
                        <a:t>3</a:t>
                      </a:r>
                      <a:endParaRPr lang="en-GB" b="1" dirty="0">
                        <a:latin typeface="Aptos SemiBold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Aptos SemiBold" panose="020F0502020204030204" pitchFamily="34" charset="0"/>
                        </a:rPr>
                        <a:t>5</a:t>
                      </a:r>
                      <a:endParaRPr lang="en-GB" b="1" dirty="0">
                        <a:latin typeface="Aptos SemiBold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609389"/>
                  </a:ext>
                </a:extLst>
              </a:tr>
              <a:tr h="430755"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Aptos SemiBold" panose="020F0502020204030204" pitchFamily="34" charset="0"/>
                        </a:rPr>
                        <a:t>D3</a:t>
                      </a:r>
                      <a:endParaRPr lang="en-GB" b="1" dirty="0">
                        <a:latin typeface="Aptos SemiBold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Aptos SemiBold" panose="020F0502020204030204" pitchFamily="34" charset="0"/>
                        </a:rPr>
                        <a:t>-</a:t>
                      </a:r>
                      <a:endParaRPr lang="en-GB" b="1" dirty="0">
                        <a:latin typeface="Aptos SemiBold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Aptos SemiBold" panose="020F0502020204030204" pitchFamily="34" charset="0"/>
                        </a:rPr>
                        <a:t>-</a:t>
                      </a:r>
                      <a:endParaRPr lang="en-GB" b="1" dirty="0">
                        <a:latin typeface="Aptos SemiBold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Aptos SemiBold" panose="020F0502020204030204" pitchFamily="34" charset="0"/>
                        </a:rPr>
                        <a:t>5</a:t>
                      </a:r>
                      <a:endParaRPr lang="en-GB" b="1" dirty="0">
                        <a:latin typeface="Aptos SemiBold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b="1" dirty="0">
                          <a:latin typeface="Aptos SemiBold" panose="020F0502020204030204" pitchFamily="34" charset="0"/>
                        </a:rPr>
                        <a:t>7</a:t>
                      </a:r>
                      <a:endParaRPr lang="en-GB" b="1" dirty="0">
                        <a:latin typeface="Aptos SemiBold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723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6056028"/>
      </p:ext>
    </p:extLst>
  </p:cSld>
  <p:clrMapOvr>
    <a:masterClrMapping/>
  </p:clrMapOvr>
  <p:transition spd="slow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bce83e47c546ff6ac1b4b362eaa37f0f7a52c"/>
</p:tagLst>
</file>

<file path=ppt/theme/theme1.xml><?xml version="1.0" encoding="utf-8"?>
<a:theme xmlns:a="http://schemas.openxmlformats.org/drawingml/2006/main" name="Corporate template-set Universiteit Leiden">
  <a:themeElements>
    <a:clrScheme name="Universiteit Leiden">
      <a:dk1>
        <a:srgbClr val="000000"/>
      </a:dk1>
      <a:lt1>
        <a:srgbClr val="FFFFFF"/>
      </a:lt1>
      <a:dk2>
        <a:srgbClr val="8592BC"/>
      </a:dk2>
      <a:lt2>
        <a:srgbClr val="001158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08000" tIns="108000" rIns="108000" bIns="108000" rtlCol="0">
        <a:noAutofit/>
      </a:bodyPr>
      <a:lstStyle>
        <a:defPPr>
          <a:defRPr noProof="0"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-windows-en-met-slidenr.potx" id="{54545E3D-E910-413D-93F9-F648328CEFA6}" vid="{FD52DB2B-E4C5-49C6-8927-16E86C65A21E}"/>
    </a:ext>
  </a:extLst>
</a:theme>
</file>

<file path=ppt/theme/theme2.xml><?xml version="1.0" encoding="utf-8"?>
<a:theme xmlns:a="http://schemas.openxmlformats.org/drawingml/2006/main" name="Corporate template-set Universiteit Leiden">
  <a:themeElements>
    <a:clrScheme name="Universiteit Leiden">
      <a:dk1>
        <a:srgbClr val="000000"/>
      </a:dk1>
      <a:lt1>
        <a:srgbClr val="FFFFFF"/>
      </a:lt1>
      <a:dk2>
        <a:srgbClr val="8592BC"/>
      </a:dk2>
      <a:lt2>
        <a:srgbClr val="001158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08000" tIns="108000" rIns="108000" bIns="108000" rtlCol="0">
        <a:noAutofit/>
      </a:bodyPr>
      <a:lstStyle>
        <a:defPPr>
          <a:defRPr noProof="0" dirty="0" err="1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-windows-en-met-slidenr.potx" id="{54545E3D-E910-413D-93F9-F648328CEFA6}" vid="{4E5AB347-E669-434C-BC1C-F2F60441EE58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8E77E9BB20574C88F1A51905EBD0AF" ma:contentTypeVersion="2" ma:contentTypeDescription="Create a new document." ma:contentTypeScope="" ma:versionID="2fd0fa924a9e82cd60e1feff1e189b11">
  <xsd:schema xmlns:xsd="http://www.w3.org/2001/XMLSchema" xmlns:xs="http://www.w3.org/2001/XMLSchema" xmlns:p="http://schemas.microsoft.com/office/2006/metadata/properties" xmlns:ns2="01a1795b-c314-4f6e-9e61-ae7877c66689" targetNamespace="http://schemas.microsoft.com/office/2006/metadata/properties" ma:root="true" ma:fieldsID="312e5ddb972235c6e69e0cbbfcd395b3" ns2:_="">
    <xsd:import namespace="01a1795b-c314-4f6e-9e61-ae7877c666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a1795b-c314-4f6e-9e61-ae7877c666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9FBFB-9829-4960-B574-BA25F32F53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a1795b-c314-4f6e-9e61-ae7877c666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2D4775-B13D-4BD4-89B1-2E5B7CFBB17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6ABCAEF-D5A0-4535-AD83-587F03E189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</TotalTime>
  <Words>514</Words>
  <Application>Microsoft Office PowerPoint</Application>
  <PresentationFormat>Custom</PresentationFormat>
  <Paragraphs>97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Calibri</vt:lpstr>
      <vt:lpstr>Wingdings</vt:lpstr>
      <vt:lpstr>Arial</vt:lpstr>
      <vt:lpstr>Georgia</vt:lpstr>
      <vt:lpstr>Cambria Math</vt:lpstr>
      <vt:lpstr>Aptos SemiBold</vt:lpstr>
      <vt:lpstr>Minion</vt:lpstr>
      <vt:lpstr>Corporate template-set Universiteit Leiden</vt:lpstr>
      <vt:lpstr>Corporate template-set Universiteit Leiden</vt:lpstr>
      <vt:lpstr>Transcribing Melodies</vt:lpstr>
      <vt:lpstr>Introduction</vt:lpstr>
      <vt:lpstr>Problem Statement</vt:lpstr>
      <vt:lpstr>Preliminaries: Tools and Libraries</vt:lpstr>
      <vt:lpstr>System Overview: Pipeline</vt:lpstr>
      <vt:lpstr>System Overview: Preprocessing and Source Separation </vt:lpstr>
      <vt:lpstr>System Overview: Feature Extraction</vt:lpstr>
      <vt:lpstr>System Overview: Transcription </vt:lpstr>
      <vt:lpstr>System Overview: Output</vt:lpstr>
      <vt:lpstr>Demo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presentation</dc:title>
  <dc:creator>Scheen, D.A.C. (Daniël)</dc:creator>
  <cp:lastModifiedBy>Kras, R.P.M. (Rob)</cp:lastModifiedBy>
  <cp:revision>54</cp:revision>
  <dcterms:created xsi:type="dcterms:W3CDTF">2023-08-31T06:50:03Z</dcterms:created>
  <dcterms:modified xsi:type="dcterms:W3CDTF">2024-12-08T16:35:22Z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0x010100798E77E9BB20574C88F1A51905EBD0AF</vt:lpwstr>
  </property>
</Properties>
</file>